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9.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0.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9" r:id="rId3"/>
    <p:sldId id="258" r:id="rId4"/>
    <p:sldId id="260" r:id="rId5"/>
    <p:sldId id="261" r:id="rId6"/>
    <p:sldId id="262" r:id="rId7"/>
    <p:sldId id="263" r:id="rId8"/>
    <p:sldId id="264" r:id="rId9"/>
    <p:sldId id="265" r:id="rId10"/>
    <p:sldId id="344" r:id="rId11"/>
    <p:sldId id="268" r:id="rId12"/>
    <p:sldId id="267" r:id="rId13"/>
    <p:sldId id="345" r:id="rId14"/>
    <p:sldId id="266" r:id="rId15"/>
    <p:sldId id="269" r:id="rId16"/>
    <p:sldId id="270" r:id="rId17"/>
    <p:sldId id="271" r:id="rId18"/>
    <p:sldId id="272" r:id="rId19"/>
    <p:sldId id="274" r:id="rId20"/>
    <p:sldId id="275" r:id="rId21"/>
    <p:sldId id="348" r:id="rId22"/>
    <p:sldId id="278" r:id="rId23"/>
    <p:sldId id="279" r:id="rId24"/>
    <p:sldId id="281" r:id="rId25"/>
    <p:sldId id="347" r:id="rId26"/>
    <p:sldId id="280" r:id="rId27"/>
    <p:sldId id="282" r:id="rId28"/>
    <p:sldId id="283" r:id="rId29"/>
    <p:sldId id="284" r:id="rId30"/>
    <p:sldId id="285" r:id="rId31"/>
    <p:sldId id="286" r:id="rId32"/>
    <p:sldId id="287" r:id="rId33"/>
    <p:sldId id="288" r:id="rId34"/>
    <p:sldId id="289" r:id="rId35"/>
    <p:sldId id="290" r:id="rId36"/>
    <p:sldId id="291" r:id="rId37"/>
    <p:sldId id="293" r:id="rId38"/>
    <p:sldId id="292" r:id="rId39"/>
    <p:sldId id="294" r:id="rId40"/>
    <p:sldId id="295" r:id="rId41"/>
    <p:sldId id="297" r:id="rId42"/>
    <p:sldId id="296" r:id="rId43"/>
    <p:sldId id="299" r:id="rId44"/>
    <p:sldId id="300" r:id="rId45"/>
    <p:sldId id="298" r:id="rId46"/>
    <p:sldId id="301" r:id="rId47"/>
    <p:sldId id="302" r:id="rId48"/>
    <p:sldId id="335" r:id="rId49"/>
    <p:sldId id="336" r:id="rId50"/>
    <p:sldId id="303" r:id="rId51"/>
    <p:sldId id="305" r:id="rId52"/>
    <p:sldId id="306" r:id="rId53"/>
    <p:sldId id="307" r:id="rId54"/>
    <p:sldId id="308" r:id="rId55"/>
    <p:sldId id="309" r:id="rId56"/>
    <p:sldId id="310" r:id="rId57"/>
    <p:sldId id="311" r:id="rId58"/>
    <p:sldId id="312" r:id="rId59"/>
    <p:sldId id="314" r:id="rId60"/>
    <p:sldId id="315" r:id="rId61"/>
    <p:sldId id="313" r:id="rId62"/>
    <p:sldId id="317" r:id="rId63"/>
    <p:sldId id="318" r:id="rId64"/>
    <p:sldId id="319" r:id="rId65"/>
    <p:sldId id="322" r:id="rId66"/>
    <p:sldId id="320" r:id="rId67"/>
    <p:sldId id="321" r:id="rId68"/>
    <p:sldId id="349" r:id="rId69"/>
    <p:sldId id="323" r:id="rId70"/>
    <p:sldId id="324" r:id="rId71"/>
    <p:sldId id="325" r:id="rId72"/>
    <p:sldId id="327" r:id="rId73"/>
    <p:sldId id="326" r:id="rId74"/>
    <p:sldId id="328" r:id="rId75"/>
    <p:sldId id="330" r:id="rId76"/>
    <p:sldId id="331" r:id="rId77"/>
    <p:sldId id="350" r:id="rId78"/>
    <p:sldId id="329" r:id="rId79"/>
    <p:sldId id="338" r:id="rId80"/>
    <p:sldId id="346" r:id="rId81"/>
    <p:sldId id="334" r:id="rId82"/>
    <p:sldId id="332" r:id="rId83"/>
    <p:sldId id="337" r:id="rId84"/>
    <p:sldId id="333" r:id="rId85"/>
  </p:sldIdLst>
  <p:sldSz cx="10693400" cy="7556500"/>
  <p:notesSz cx="10693400" cy="75565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40000"/>
    <a:srgbClr val="2A1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p:cViewPr varScale="1">
        <p:scale>
          <a:sx n="64" d="100"/>
          <a:sy n="64" d="100"/>
        </p:scale>
        <p:origin x="1158"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0.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'ingreso '!$B$2</c:f>
              <c:strCache>
                <c:ptCount val="1"/>
                <c:pt idx="0">
                  <c:v>Sep-Dic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'!$A$3:$A$12</c:f>
              <c:strCache>
                <c:ptCount val="10"/>
                <c:pt idx="0">
                  <c:v>Procesos alimentarios</c:v>
                </c:pt>
                <c:pt idx="1">
                  <c:v>Mecánica</c:v>
                </c:pt>
                <c:pt idx="2">
                  <c:v>Administración AFEP</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'ingreso '!$B$3:$B$12</c:f>
              <c:numCache>
                <c:formatCode>General</c:formatCode>
                <c:ptCount val="10"/>
                <c:pt idx="0">
                  <c:v>57</c:v>
                </c:pt>
                <c:pt idx="1">
                  <c:v>56</c:v>
                </c:pt>
                <c:pt idx="2">
                  <c:v>191</c:v>
                </c:pt>
                <c:pt idx="3">
                  <c:v>82</c:v>
                </c:pt>
                <c:pt idx="4">
                  <c:v>35</c:v>
                </c:pt>
                <c:pt idx="5">
                  <c:v>51</c:v>
                </c:pt>
                <c:pt idx="6">
                  <c:v>47</c:v>
                </c:pt>
                <c:pt idx="7">
                  <c:v>55</c:v>
                </c:pt>
                <c:pt idx="8">
                  <c:v>157</c:v>
                </c:pt>
                <c:pt idx="9">
                  <c:v>98</c:v>
                </c:pt>
              </c:numCache>
            </c:numRef>
          </c:val>
          <c:extLst>
            <c:ext xmlns:c16="http://schemas.microsoft.com/office/drawing/2014/chart" uri="{C3380CC4-5D6E-409C-BE32-E72D297353CC}">
              <c16:uniqueId val="{00000000-8952-4660-B6CF-2A722061F953}"/>
            </c:ext>
          </c:extLst>
        </c:ser>
        <c:ser>
          <c:idx val="1"/>
          <c:order val="1"/>
          <c:tx>
            <c:strRef>
              <c:f>'ingreso '!$C$2</c:f>
              <c:strCache>
                <c:ptCount val="1"/>
                <c:pt idx="0">
                  <c:v>Sep-Dic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'!$A$3:$A$12</c:f>
              <c:strCache>
                <c:ptCount val="10"/>
                <c:pt idx="0">
                  <c:v>Procesos alimentarios</c:v>
                </c:pt>
                <c:pt idx="1">
                  <c:v>Mecánica</c:v>
                </c:pt>
                <c:pt idx="2">
                  <c:v>Administración AFEP</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'ingreso '!$C$3:$C$12</c:f>
              <c:numCache>
                <c:formatCode>General</c:formatCode>
                <c:ptCount val="10"/>
                <c:pt idx="0">
                  <c:v>57</c:v>
                </c:pt>
                <c:pt idx="1">
                  <c:v>76</c:v>
                </c:pt>
                <c:pt idx="2">
                  <c:v>150</c:v>
                </c:pt>
                <c:pt idx="3">
                  <c:v>29</c:v>
                </c:pt>
                <c:pt idx="4">
                  <c:v>29</c:v>
                </c:pt>
                <c:pt idx="5">
                  <c:v>50</c:v>
                </c:pt>
                <c:pt idx="6">
                  <c:v>36</c:v>
                </c:pt>
                <c:pt idx="7">
                  <c:v>42</c:v>
                </c:pt>
                <c:pt idx="8">
                  <c:v>204</c:v>
                </c:pt>
                <c:pt idx="9">
                  <c:v>111</c:v>
                </c:pt>
              </c:numCache>
            </c:numRef>
          </c:val>
          <c:extLst>
            <c:ext xmlns:c16="http://schemas.microsoft.com/office/drawing/2014/chart" uri="{C3380CC4-5D6E-409C-BE32-E72D297353CC}">
              <c16:uniqueId val="{00000001-8952-4660-B6CF-2A722061F953}"/>
            </c:ext>
          </c:extLst>
        </c:ser>
        <c:ser>
          <c:idx val="2"/>
          <c:order val="2"/>
          <c:tx>
            <c:strRef>
              <c:f>'ingreso '!$D$2</c:f>
              <c:strCache>
                <c:ptCount val="1"/>
                <c:pt idx="0">
                  <c:v>Sep-Dic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'!$A$3:$A$12</c:f>
              <c:strCache>
                <c:ptCount val="10"/>
                <c:pt idx="0">
                  <c:v>Procesos alimentarios</c:v>
                </c:pt>
                <c:pt idx="1">
                  <c:v>Mecánica</c:v>
                </c:pt>
                <c:pt idx="2">
                  <c:v>Administración AFEP</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'ingreso '!$D$3:$D$12</c:f>
              <c:numCache>
                <c:formatCode>General</c:formatCode>
                <c:ptCount val="10"/>
                <c:pt idx="0">
                  <c:v>64</c:v>
                </c:pt>
                <c:pt idx="1">
                  <c:v>64</c:v>
                </c:pt>
                <c:pt idx="2">
                  <c:v>167</c:v>
                </c:pt>
                <c:pt idx="3">
                  <c:v>93</c:v>
                </c:pt>
                <c:pt idx="4">
                  <c:v>25</c:v>
                </c:pt>
                <c:pt idx="5">
                  <c:v>30</c:v>
                </c:pt>
                <c:pt idx="6">
                  <c:v>53</c:v>
                </c:pt>
                <c:pt idx="7">
                  <c:v>40</c:v>
                </c:pt>
                <c:pt idx="8">
                  <c:v>207</c:v>
                </c:pt>
                <c:pt idx="9">
                  <c:v>120</c:v>
                </c:pt>
              </c:numCache>
            </c:numRef>
          </c:val>
          <c:extLst>
            <c:ext xmlns:c16="http://schemas.microsoft.com/office/drawing/2014/chart" uri="{C3380CC4-5D6E-409C-BE32-E72D297353CC}">
              <c16:uniqueId val="{00000002-8952-4660-B6CF-2A722061F953}"/>
            </c:ext>
          </c:extLst>
        </c:ser>
        <c:ser>
          <c:idx val="3"/>
          <c:order val="3"/>
          <c:tx>
            <c:strRef>
              <c:f>'ingreso '!$E$2</c:f>
              <c:strCache>
                <c:ptCount val="1"/>
                <c:pt idx="0">
                  <c:v>Sep-Dic 2024</c:v>
                </c:pt>
              </c:strCache>
            </c:strRef>
          </c:tx>
          <c:spPr>
            <a:solidFill>
              <a:schemeClr val="accent4"/>
            </a:solidFill>
            <a:ln>
              <a:noFill/>
            </a:ln>
            <a:effectLst/>
          </c:spPr>
          <c:invertIfNegative val="0"/>
          <c:cat>
            <c:strRef>
              <c:f>'ingreso '!$A$3:$A$12</c:f>
              <c:strCache>
                <c:ptCount val="10"/>
                <c:pt idx="0">
                  <c:v>Procesos alimentarios</c:v>
                </c:pt>
                <c:pt idx="1">
                  <c:v>Mecánica</c:v>
                </c:pt>
                <c:pt idx="2">
                  <c:v>Administración AFEP</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'ingreso '!$E$3:$E$12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3-8952-4660-B6CF-2A722061F953}"/>
            </c:ext>
          </c:extLst>
        </c:ser>
        <c:dLbls>
          <c:showLegendKey val="0"/>
          <c:showVal val="0"/>
          <c:showCatName val="0"/>
          <c:showSerName val="0"/>
          <c:showPercent val="0"/>
          <c:showBubbleSize val="0"/>
        </c:dLbls>
        <c:gapWidth val="219"/>
        <c:overlap val="-27"/>
        <c:axId val="309160879"/>
        <c:axId val="309158799"/>
      </c:barChart>
      <c:catAx>
        <c:axId val="30916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309158799"/>
        <c:crosses val="autoZero"/>
        <c:auto val="1"/>
        <c:lblAlgn val="ctr"/>
        <c:lblOffset val="100"/>
        <c:noMultiLvlLbl val="0"/>
      </c:catAx>
      <c:valAx>
        <c:axId val="309158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0916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 REGULARIZACION'!$B$14</c:f>
              <c:strCache>
                <c:ptCount val="1"/>
                <c:pt idx="0">
                  <c:v>Ene - 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REGULARIZACION'!$B$15:$B$22</c:f>
              <c:numCache>
                <c:formatCode>General</c:formatCode>
                <c:ptCount val="8"/>
                <c:pt idx="0">
                  <c:v>40</c:v>
                </c:pt>
                <c:pt idx="1">
                  <c:v>73.91</c:v>
                </c:pt>
                <c:pt idx="2">
                  <c:v>75</c:v>
                </c:pt>
                <c:pt idx="3">
                  <c:v>68.42</c:v>
                </c:pt>
                <c:pt idx="4">
                  <c:v>50</c:v>
                </c:pt>
                <c:pt idx="5">
                  <c:v>50</c:v>
                </c:pt>
                <c:pt idx="6">
                  <c:v>64.290000000000006</c:v>
                </c:pt>
                <c:pt idx="7">
                  <c:v>75.86</c:v>
                </c:pt>
              </c:numCache>
            </c:numRef>
          </c:val>
          <c:extLst>
            <c:ext xmlns:c16="http://schemas.microsoft.com/office/drawing/2014/chart" uri="{C3380CC4-5D6E-409C-BE32-E72D297353CC}">
              <c16:uniqueId val="{00000000-6913-4F29-AEFB-A0CB2E3BF187}"/>
            </c:ext>
          </c:extLst>
        </c:ser>
        <c:ser>
          <c:idx val="1"/>
          <c:order val="1"/>
          <c:tx>
            <c:strRef>
              <c:f>'% REGULARIZACION'!$C$14</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REGULARIZACION'!$C$15:$C$22</c:f>
              <c:numCache>
                <c:formatCode>General</c:formatCode>
                <c:ptCount val="8"/>
                <c:pt idx="0">
                  <c:v>100</c:v>
                </c:pt>
                <c:pt idx="1">
                  <c:v>100</c:v>
                </c:pt>
                <c:pt idx="2">
                  <c:v>88.24</c:v>
                </c:pt>
                <c:pt idx="3">
                  <c:v>94.44</c:v>
                </c:pt>
                <c:pt idx="4">
                  <c:v>93.75</c:v>
                </c:pt>
                <c:pt idx="5">
                  <c:v>100</c:v>
                </c:pt>
                <c:pt idx="6">
                  <c:v>90.91</c:v>
                </c:pt>
                <c:pt idx="7">
                  <c:v>100</c:v>
                </c:pt>
              </c:numCache>
            </c:numRef>
          </c:val>
          <c:extLst>
            <c:ext xmlns:c16="http://schemas.microsoft.com/office/drawing/2014/chart" uri="{C3380CC4-5D6E-409C-BE32-E72D297353CC}">
              <c16:uniqueId val="{00000001-6913-4F29-AEFB-A0CB2E3BF187}"/>
            </c:ext>
          </c:extLst>
        </c:ser>
        <c:ser>
          <c:idx val="2"/>
          <c:order val="2"/>
          <c:tx>
            <c:strRef>
              <c:f>'% REGULARIZACION'!$D$14</c:f>
              <c:strCache>
                <c:ptCount val="1"/>
                <c:pt idx="0">
                  <c:v>Sep - 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REGULARIZACION'!$D$15:$D$22</c:f>
              <c:numCache>
                <c:formatCode>General</c:formatCode>
                <c:ptCount val="8"/>
                <c:pt idx="0">
                  <c:v>90</c:v>
                </c:pt>
                <c:pt idx="1">
                  <c:v>100</c:v>
                </c:pt>
                <c:pt idx="2">
                  <c:v>94.67</c:v>
                </c:pt>
                <c:pt idx="3">
                  <c:v>100</c:v>
                </c:pt>
                <c:pt idx="4">
                  <c:v>93.94</c:v>
                </c:pt>
                <c:pt idx="5">
                  <c:v>100</c:v>
                </c:pt>
                <c:pt idx="6">
                  <c:v>100</c:v>
                </c:pt>
                <c:pt idx="7">
                  <c:v>100</c:v>
                </c:pt>
              </c:numCache>
            </c:numRef>
          </c:val>
          <c:extLst>
            <c:ext xmlns:c16="http://schemas.microsoft.com/office/drawing/2014/chart" uri="{C3380CC4-5D6E-409C-BE32-E72D297353CC}">
              <c16:uniqueId val="{00000002-6913-4F29-AEFB-A0CB2E3BF187}"/>
            </c:ext>
          </c:extLst>
        </c:ser>
        <c:ser>
          <c:idx val="3"/>
          <c:order val="3"/>
          <c:tx>
            <c:strRef>
              <c:f>'% REGULARIZACION'!$E$14</c:f>
              <c:strCache>
                <c:ptCount val="1"/>
                <c:pt idx="0">
                  <c:v>Ene - 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REGULARIZACION'!$E$15:$E$22</c:f>
              <c:numCache>
                <c:formatCode>General</c:formatCode>
                <c:ptCount val="8"/>
                <c:pt idx="0">
                  <c:v>90.91</c:v>
                </c:pt>
                <c:pt idx="1">
                  <c:v>68.97</c:v>
                </c:pt>
                <c:pt idx="2">
                  <c:v>75</c:v>
                </c:pt>
                <c:pt idx="3">
                  <c:v>91.67</c:v>
                </c:pt>
                <c:pt idx="4">
                  <c:v>71.430000000000007</c:v>
                </c:pt>
                <c:pt idx="5">
                  <c:v>100</c:v>
                </c:pt>
                <c:pt idx="6">
                  <c:v>94.12</c:v>
                </c:pt>
                <c:pt idx="7">
                  <c:v>76.92</c:v>
                </c:pt>
              </c:numCache>
            </c:numRef>
          </c:val>
          <c:extLst>
            <c:ext xmlns:c16="http://schemas.microsoft.com/office/drawing/2014/chart" uri="{C3380CC4-5D6E-409C-BE32-E72D297353CC}">
              <c16:uniqueId val="{00000003-6913-4F29-AEFB-A0CB2E3BF187}"/>
            </c:ext>
          </c:extLst>
        </c:ser>
        <c:dLbls>
          <c:showLegendKey val="0"/>
          <c:showVal val="0"/>
          <c:showCatName val="0"/>
          <c:showSerName val="0"/>
          <c:showPercent val="0"/>
          <c:showBubbleSize val="0"/>
        </c:dLbls>
        <c:gapWidth val="219"/>
        <c:overlap val="-27"/>
        <c:axId val="317675664"/>
        <c:axId val="317676080"/>
      </c:barChart>
      <c:catAx>
        <c:axId val="31767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17676080"/>
        <c:crosses val="autoZero"/>
        <c:auto val="1"/>
        <c:lblAlgn val="ctr"/>
        <c:lblOffset val="100"/>
        <c:noMultiLvlLbl val="0"/>
      </c:catAx>
      <c:valAx>
        <c:axId val="3176760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1767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'promedio cuatri aprov'!$B$2</c:f>
              <c:strCache>
                <c:ptCount val="1"/>
                <c:pt idx="0">
                  <c:v>Ene-Abr 2024</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'promedio cuatri aprov'!$B$3:$B$12</c:f>
              <c:numCache>
                <c:formatCode>General</c:formatCode>
                <c:ptCount val="10"/>
                <c:pt idx="0">
                  <c:v>8.51</c:v>
                </c:pt>
                <c:pt idx="1">
                  <c:v>8.7100000000000009</c:v>
                </c:pt>
                <c:pt idx="2">
                  <c:v>8.9700000000000006</c:v>
                </c:pt>
                <c:pt idx="3">
                  <c:v>8.4</c:v>
                </c:pt>
                <c:pt idx="4">
                  <c:v>8.98</c:v>
                </c:pt>
                <c:pt idx="5">
                  <c:v>8.68</c:v>
                </c:pt>
                <c:pt idx="6">
                  <c:v>9.1999999999999993</c:v>
                </c:pt>
                <c:pt idx="7">
                  <c:v>9.07</c:v>
                </c:pt>
                <c:pt idx="8">
                  <c:v>8.84</c:v>
                </c:pt>
                <c:pt idx="9">
                  <c:v>9.0500000000000007</c:v>
                </c:pt>
              </c:numCache>
            </c:numRef>
          </c:val>
          <c:extLst>
            <c:ext xmlns:c16="http://schemas.microsoft.com/office/drawing/2014/chart" uri="{C3380CC4-5D6E-409C-BE32-E72D297353CC}">
              <c16:uniqueId val="{00000000-A16E-49BA-8873-6A3B34941AD5}"/>
            </c:ext>
          </c:extLst>
        </c:ser>
        <c:ser>
          <c:idx val="1"/>
          <c:order val="1"/>
          <c:tx>
            <c:strRef>
              <c:f>'promedio cuatri aprov'!$C$2</c:f>
              <c:strCache>
                <c:ptCount val="1"/>
                <c:pt idx="0">
                  <c:v>May-Ago 2024</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419"/>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'promedio cuatri aprov'!$C$3:$C$12</c:f>
              <c:numCache>
                <c:formatCode>General</c:formatCode>
                <c:ptCount val="10"/>
                <c:pt idx="0">
                  <c:v>8.75</c:v>
                </c:pt>
                <c:pt idx="1">
                  <c:v>8.68</c:v>
                </c:pt>
                <c:pt idx="2">
                  <c:v>9.09</c:v>
                </c:pt>
                <c:pt idx="3">
                  <c:v>8.83</c:v>
                </c:pt>
                <c:pt idx="4">
                  <c:v>9.08</c:v>
                </c:pt>
                <c:pt idx="5">
                  <c:v>9.11</c:v>
                </c:pt>
                <c:pt idx="6">
                  <c:v>8.98</c:v>
                </c:pt>
                <c:pt idx="7">
                  <c:v>9.02</c:v>
                </c:pt>
                <c:pt idx="8">
                  <c:v>8.6999999999999993</c:v>
                </c:pt>
                <c:pt idx="9">
                  <c:v>9.32</c:v>
                </c:pt>
              </c:numCache>
            </c:numRef>
          </c:val>
          <c:extLst>
            <c:ext xmlns:c16="http://schemas.microsoft.com/office/drawing/2014/chart" uri="{C3380CC4-5D6E-409C-BE32-E72D297353CC}">
              <c16:uniqueId val="{00000001-A16E-49BA-8873-6A3B34941AD5}"/>
            </c:ext>
          </c:extLst>
        </c:ser>
        <c:ser>
          <c:idx val="2"/>
          <c:order val="2"/>
          <c:tx>
            <c:strRef>
              <c:f>'promedio cuatri aprov'!$D$2</c:f>
              <c:strCache>
                <c:ptCount val="1"/>
                <c:pt idx="0">
                  <c:v>Sep - Dic 2024</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0">
                <a:spAutoFit/>
              </a:bodyPr>
              <a:lstStyle/>
              <a:p>
                <a:pPr>
                  <a:defRPr sz="900" b="1" i="0" u="none" strike="noStrike" kern="1200" baseline="0">
                    <a:solidFill>
                      <a:sysClr val="windowText" lastClr="000000"/>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'promedio cuatri aprov'!$D$3:$D$12</c:f>
              <c:numCache>
                <c:formatCode>General</c:formatCode>
                <c:ptCount val="10"/>
                <c:pt idx="0">
                  <c:v>8.5399999999999991</c:v>
                </c:pt>
                <c:pt idx="1">
                  <c:v>8.43</c:v>
                </c:pt>
                <c:pt idx="2">
                  <c:v>9.1199999999999992</c:v>
                </c:pt>
                <c:pt idx="3">
                  <c:v>8.69</c:v>
                </c:pt>
                <c:pt idx="4">
                  <c:v>9.1300000000000008</c:v>
                </c:pt>
                <c:pt idx="5">
                  <c:v>9.02</c:v>
                </c:pt>
                <c:pt idx="6">
                  <c:v>9.02</c:v>
                </c:pt>
                <c:pt idx="7">
                  <c:v>9.0399999999999991</c:v>
                </c:pt>
                <c:pt idx="8">
                  <c:v>9.33</c:v>
                </c:pt>
                <c:pt idx="9">
                  <c:v>9.15</c:v>
                </c:pt>
              </c:numCache>
            </c:numRef>
          </c:val>
          <c:extLst>
            <c:ext xmlns:c16="http://schemas.microsoft.com/office/drawing/2014/chart" uri="{C3380CC4-5D6E-409C-BE32-E72D297353CC}">
              <c16:uniqueId val="{00000002-A16E-49BA-8873-6A3B34941AD5}"/>
            </c:ext>
          </c:extLst>
        </c:ser>
        <c:ser>
          <c:idx val="3"/>
          <c:order val="3"/>
          <c:tx>
            <c:strRef>
              <c:f>'promedio cuatri aprov'!$E$2</c:f>
              <c:strCache>
                <c:ptCount val="1"/>
                <c:pt idx="0">
                  <c:v>Ene - Abr 2025</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'promedio cuatri aprov'!$E$3:$E$12</c:f>
              <c:numCache>
                <c:formatCode>General</c:formatCode>
                <c:ptCount val="10"/>
                <c:pt idx="0">
                  <c:v>8.77</c:v>
                </c:pt>
                <c:pt idx="1">
                  <c:v>8.65</c:v>
                </c:pt>
                <c:pt idx="2">
                  <c:v>8.92</c:v>
                </c:pt>
                <c:pt idx="3">
                  <c:v>8.41</c:v>
                </c:pt>
                <c:pt idx="4">
                  <c:v>9.1199999999999992</c:v>
                </c:pt>
                <c:pt idx="5">
                  <c:v>8.9600000000000009</c:v>
                </c:pt>
                <c:pt idx="6">
                  <c:v>9.09</c:v>
                </c:pt>
                <c:pt idx="7">
                  <c:v>8.93</c:v>
                </c:pt>
                <c:pt idx="8">
                  <c:v>8.76</c:v>
                </c:pt>
                <c:pt idx="9">
                  <c:v>9.14</c:v>
                </c:pt>
              </c:numCache>
            </c:numRef>
          </c:val>
          <c:extLst>
            <c:ext xmlns:c16="http://schemas.microsoft.com/office/drawing/2014/chart" uri="{C3380CC4-5D6E-409C-BE32-E72D297353CC}">
              <c16:uniqueId val="{00000003-A16E-49BA-8873-6A3B34941AD5}"/>
            </c:ext>
          </c:extLst>
        </c:ser>
        <c:dLbls>
          <c:showLegendKey val="0"/>
          <c:showVal val="0"/>
          <c:showCatName val="0"/>
          <c:showSerName val="0"/>
          <c:showPercent val="0"/>
          <c:showBubbleSize val="0"/>
        </c:dLbls>
        <c:gapWidth val="219"/>
        <c:overlap val="-27"/>
        <c:axId val="383478256"/>
        <c:axId val="431130080"/>
      </c:barChart>
      <c:catAx>
        <c:axId val="38347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431130080"/>
        <c:crosses val="autoZero"/>
        <c:auto val="1"/>
        <c:lblAlgn val="ctr"/>
        <c:lblOffset val="100"/>
        <c:noMultiLvlLbl val="0"/>
      </c:catAx>
      <c:valAx>
        <c:axId val="43113008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8347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'promedio cuatri aprov'!$B$14</c:f>
              <c:strCache>
                <c:ptCount val="1"/>
                <c:pt idx="0">
                  <c:v>Ene-Abr 2024</c:v>
                </c:pt>
              </c:strCache>
            </c:strRef>
          </c:tx>
          <c:spPr>
            <a:solidFill>
              <a:schemeClr val="accent1"/>
            </a:solidFill>
            <a:ln>
              <a:noFill/>
            </a:ln>
            <a:effectLst/>
          </c:spPr>
          <c:invertIfNegative val="0"/>
          <c:dLbls>
            <c:dLbl>
              <c:idx val="0"/>
              <c:spPr>
                <a:noFill/>
                <a:ln>
                  <a:noFill/>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419"/>
                </a:p>
              </c:txPr>
              <c:dLblPos val="inEnd"/>
              <c:showLegendKey val="0"/>
              <c:showVal val="1"/>
              <c:showCatName val="0"/>
              <c:showSerName val="0"/>
              <c:showPercent val="0"/>
              <c:showBubbleSize val="0"/>
              <c:extLst>
                <c:ext xmlns:c16="http://schemas.microsoft.com/office/drawing/2014/chart" uri="{C3380CC4-5D6E-409C-BE32-E72D297353CC}">
                  <c16:uniqueId val="{00000000-F353-4FE3-BFF0-6DA348DB4E9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'promedio cuatri aprov'!$B$15:$B$22</c:f>
              <c:numCache>
                <c:formatCode>General</c:formatCode>
                <c:ptCount val="8"/>
                <c:pt idx="0">
                  <c:v>8.93</c:v>
                </c:pt>
                <c:pt idx="1">
                  <c:v>8.6300000000000008</c:v>
                </c:pt>
                <c:pt idx="2">
                  <c:v>9.02</c:v>
                </c:pt>
                <c:pt idx="3">
                  <c:v>8.8699999999999992</c:v>
                </c:pt>
                <c:pt idx="4">
                  <c:v>9.18</c:v>
                </c:pt>
                <c:pt idx="5">
                  <c:v>9.2100000000000009</c:v>
                </c:pt>
                <c:pt idx="6">
                  <c:v>9.26</c:v>
                </c:pt>
                <c:pt idx="7">
                  <c:v>9.26</c:v>
                </c:pt>
              </c:numCache>
            </c:numRef>
          </c:val>
          <c:extLst>
            <c:ext xmlns:c16="http://schemas.microsoft.com/office/drawing/2014/chart" uri="{C3380CC4-5D6E-409C-BE32-E72D297353CC}">
              <c16:uniqueId val="{00000001-F353-4FE3-BFF0-6DA348DB4E9C}"/>
            </c:ext>
          </c:extLst>
        </c:ser>
        <c:ser>
          <c:idx val="1"/>
          <c:order val="1"/>
          <c:tx>
            <c:strRef>
              <c:f>'promedio cuatri aprov'!$C$14</c:f>
              <c:strCache>
                <c:ptCount val="1"/>
                <c:pt idx="0">
                  <c:v>May-Ago 2024</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419"/>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'promedio cuatri aprov'!$C$15:$C$22</c:f>
              <c:numCache>
                <c:formatCode>General</c:formatCode>
                <c:ptCount val="8"/>
                <c:pt idx="0">
                  <c:v>8.5299999999999994</c:v>
                </c:pt>
                <c:pt idx="1">
                  <c:v>8.61</c:v>
                </c:pt>
                <c:pt idx="2">
                  <c:v>8.94</c:v>
                </c:pt>
                <c:pt idx="3">
                  <c:v>8.6999999999999993</c:v>
                </c:pt>
                <c:pt idx="4">
                  <c:v>9.0399999999999991</c:v>
                </c:pt>
                <c:pt idx="5">
                  <c:v>9.27</c:v>
                </c:pt>
                <c:pt idx="6">
                  <c:v>9.15</c:v>
                </c:pt>
                <c:pt idx="7">
                  <c:v>9.24</c:v>
                </c:pt>
              </c:numCache>
            </c:numRef>
          </c:val>
          <c:extLst>
            <c:ext xmlns:c16="http://schemas.microsoft.com/office/drawing/2014/chart" uri="{C3380CC4-5D6E-409C-BE32-E72D297353CC}">
              <c16:uniqueId val="{00000002-F353-4FE3-BFF0-6DA348DB4E9C}"/>
            </c:ext>
          </c:extLst>
        </c:ser>
        <c:ser>
          <c:idx val="2"/>
          <c:order val="2"/>
          <c:tx>
            <c:strRef>
              <c:f>'promedio cuatri aprov'!$D$14</c:f>
              <c:strCache>
                <c:ptCount val="1"/>
                <c:pt idx="0">
                  <c:v>Sep - Dic 2024</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'promedio cuatri aprov'!$D$15:$D$22</c:f>
              <c:numCache>
                <c:formatCode>General</c:formatCode>
                <c:ptCount val="8"/>
                <c:pt idx="0">
                  <c:v>8.56</c:v>
                </c:pt>
                <c:pt idx="1">
                  <c:v>8.68</c:v>
                </c:pt>
                <c:pt idx="2">
                  <c:v>8.86</c:v>
                </c:pt>
                <c:pt idx="3">
                  <c:v>9</c:v>
                </c:pt>
                <c:pt idx="4">
                  <c:v>8.94</c:v>
                </c:pt>
                <c:pt idx="5">
                  <c:v>9.1999999999999993</c:v>
                </c:pt>
                <c:pt idx="6">
                  <c:v>9.23</c:v>
                </c:pt>
                <c:pt idx="7">
                  <c:v>9.33</c:v>
                </c:pt>
              </c:numCache>
            </c:numRef>
          </c:val>
          <c:extLst>
            <c:ext xmlns:c16="http://schemas.microsoft.com/office/drawing/2014/chart" uri="{C3380CC4-5D6E-409C-BE32-E72D297353CC}">
              <c16:uniqueId val="{00000003-F353-4FE3-BFF0-6DA348DB4E9C}"/>
            </c:ext>
          </c:extLst>
        </c:ser>
        <c:ser>
          <c:idx val="3"/>
          <c:order val="3"/>
          <c:tx>
            <c:strRef>
              <c:f>'promedio cuatri aprov'!$E$14</c:f>
              <c:strCache>
                <c:ptCount val="1"/>
                <c:pt idx="0">
                  <c:v>Ene - Abr 2025</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cuatri aprov'!$A$15:$A$22</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'promedio cuatri aprov'!$E$15:$E$22</c:f>
              <c:numCache>
                <c:formatCode>General</c:formatCode>
                <c:ptCount val="8"/>
                <c:pt idx="0">
                  <c:v>8.81</c:v>
                </c:pt>
                <c:pt idx="1">
                  <c:v>8.61</c:v>
                </c:pt>
                <c:pt idx="2">
                  <c:v>8.91</c:v>
                </c:pt>
                <c:pt idx="3">
                  <c:v>8.9700000000000006</c:v>
                </c:pt>
                <c:pt idx="4">
                  <c:v>9.0500000000000007</c:v>
                </c:pt>
                <c:pt idx="5">
                  <c:v>9.1</c:v>
                </c:pt>
                <c:pt idx="6">
                  <c:v>9.23</c:v>
                </c:pt>
                <c:pt idx="7">
                  <c:v>9.34</c:v>
                </c:pt>
              </c:numCache>
            </c:numRef>
          </c:val>
          <c:extLst>
            <c:ext xmlns:c16="http://schemas.microsoft.com/office/drawing/2014/chart" uri="{C3380CC4-5D6E-409C-BE32-E72D297353CC}">
              <c16:uniqueId val="{00000004-F353-4FE3-BFF0-6DA348DB4E9C}"/>
            </c:ext>
          </c:extLst>
        </c:ser>
        <c:dLbls>
          <c:showLegendKey val="0"/>
          <c:showVal val="0"/>
          <c:showCatName val="0"/>
          <c:showSerName val="0"/>
          <c:showPercent val="0"/>
          <c:showBubbleSize val="0"/>
        </c:dLbls>
        <c:gapWidth val="219"/>
        <c:overlap val="-27"/>
        <c:axId val="314910944"/>
        <c:axId val="314911360"/>
      </c:barChart>
      <c:catAx>
        <c:axId val="31491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314911360"/>
        <c:crosses val="autoZero"/>
        <c:auto val="1"/>
        <c:lblAlgn val="ctr"/>
        <c:lblOffset val="100"/>
        <c:noMultiLvlLbl val="0"/>
      </c:catAx>
      <c:valAx>
        <c:axId val="3149113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314910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solidFill>
            <a:schemeClr val="tx1"/>
          </a:solidFill>
        </a:defRPr>
      </a:pPr>
      <a:endParaRPr lang="es-419"/>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'eficiencia terminal'!$B$2</c:f>
              <c:strCache>
                <c:ptCount val="1"/>
                <c:pt idx="0">
                  <c:v>Sep 2019-Ago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 (Área desarrollo de software multiplataforma)</c:v>
                </c:pt>
              </c:strCache>
            </c:strRef>
          </c:cat>
          <c:val>
            <c:numRef>
              <c:f>'eficiencia terminal'!$B$3:$B$12</c:f>
              <c:numCache>
                <c:formatCode>General</c:formatCode>
                <c:ptCount val="10"/>
                <c:pt idx="0">
                  <c:v>41.46</c:v>
                </c:pt>
                <c:pt idx="1">
                  <c:v>35.229999999999997</c:v>
                </c:pt>
                <c:pt idx="2">
                  <c:v>53.73</c:v>
                </c:pt>
                <c:pt idx="3">
                  <c:v>55.21</c:v>
                </c:pt>
                <c:pt idx="4">
                  <c:v>55</c:v>
                </c:pt>
                <c:pt idx="5">
                  <c:v>57.38</c:v>
                </c:pt>
                <c:pt idx="6">
                  <c:v>52</c:v>
                </c:pt>
                <c:pt idx="7">
                  <c:v>52.38</c:v>
                </c:pt>
                <c:pt idx="8">
                  <c:v>59.82</c:v>
                </c:pt>
                <c:pt idx="9">
                  <c:v>50.57</c:v>
                </c:pt>
              </c:numCache>
            </c:numRef>
          </c:val>
          <c:extLst>
            <c:ext xmlns:c16="http://schemas.microsoft.com/office/drawing/2014/chart" uri="{C3380CC4-5D6E-409C-BE32-E72D297353CC}">
              <c16:uniqueId val="{00000000-BF74-4498-99F7-8E72EFD7701F}"/>
            </c:ext>
          </c:extLst>
        </c:ser>
        <c:ser>
          <c:idx val="1"/>
          <c:order val="1"/>
          <c:tx>
            <c:strRef>
              <c:f>'eficiencia terminal'!$C$2</c:f>
              <c:strCache>
                <c:ptCount val="1"/>
                <c:pt idx="0">
                  <c:v>Sep 2020-Ago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 (Área desarrollo de software multiplataforma)</c:v>
                </c:pt>
              </c:strCache>
            </c:strRef>
          </c:cat>
          <c:val>
            <c:numRef>
              <c:f>'eficiencia terminal'!$C$3:$C$12</c:f>
              <c:numCache>
                <c:formatCode>General</c:formatCode>
                <c:ptCount val="10"/>
                <c:pt idx="0">
                  <c:v>28.89</c:v>
                </c:pt>
                <c:pt idx="1">
                  <c:v>21.05</c:v>
                </c:pt>
                <c:pt idx="2">
                  <c:v>55.88</c:v>
                </c:pt>
                <c:pt idx="3">
                  <c:v>47.42</c:v>
                </c:pt>
                <c:pt idx="4">
                  <c:v>51.72</c:v>
                </c:pt>
                <c:pt idx="5">
                  <c:v>58.49</c:v>
                </c:pt>
                <c:pt idx="6">
                  <c:v>52.78</c:v>
                </c:pt>
                <c:pt idx="7">
                  <c:v>47.5</c:v>
                </c:pt>
                <c:pt idx="8">
                  <c:v>36.51</c:v>
                </c:pt>
                <c:pt idx="9">
                  <c:v>55.91</c:v>
                </c:pt>
              </c:numCache>
            </c:numRef>
          </c:val>
          <c:extLst>
            <c:ext xmlns:c16="http://schemas.microsoft.com/office/drawing/2014/chart" uri="{C3380CC4-5D6E-409C-BE32-E72D297353CC}">
              <c16:uniqueId val="{00000001-BF74-4498-99F7-8E72EFD7701F}"/>
            </c:ext>
          </c:extLst>
        </c:ser>
        <c:ser>
          <c:idx val="2"/>
          <c:order val="2"/>
          <c:tx>
            <c:strRef>
              <c:f>'eficiencia terminal'!$D$2</c:f>
              <c:strCache>
                <c:ptCount val="1"/>
                <c:pt idx="0">
                  <c:v>Sep 2021-Ago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 (Área desarrollo de software multiplataforma)</c:v>
                </c:pt>
              </c:strCache>
            </c:strRef>
          </c:cat>
          <c:val>
            <c:numRef>
              <c:f>'eficiencia terminal'!$D$3:$D$12</c:f>
              <c:numCache>
                <c:formatCode>General</c:formatCode>
                <c:ptCount val="10"/>
                <c:pt idx="0">
                  <c:v>31.58</c:v>
                </c:pt>
                <c:pt idx="1">
                  <c:v>26.79</c:v>
                </c:pt>
                <c:pt idx="2">
                  <c:v>56.02</c:v>
                </c:pt>
                <c:pt idx="3">
                  <c:v>59.76</c:v>
                </c:pt>
                <c:pt idx="4">
                  <c:v>60</c:v>
                </c:pt>
                <c:pt idx="5">
                  <c:v>43.14</c:v>
                </c:pt>
                <c:pt idx="6">
                  <c:v>51.06</c:v>
                </c:pt>
                <c:pt idx="7">
                  <c:v>49.09</c:v>
                </c:pt>
                <c:pt idx="8">
                  <c:v>55.41</c:v>
                </c:pt>
                <c:pt idx="9">
                  <c:v>60.2</c:v>
                </c:pt>
              </c:numCache>
            </c:numRef>
          </c:val>
          <c:extLst>
            <c:ext xmlns:c16="http://schemas.microsoft.com/office/drawing/2014/chart" uri="{C3380CC4-5D6E-409C-BE32-E72D297353CC}">
              <c16:uniqueId val="{00000002-BF74-4498-99F7-8E72EFD7701F}"/>
            </c:ext>
          </c:extLst>
        </c:ser>
        <c:ser>
          <c:idx val="3"/>
          <c:order val="3"/>
          <c:tx>
            <c:strRef>
              <c:f>'eficiencia terminal'!$E$2</c:f>
              <c:strCache>
                <c:ptCount val="1"/>
                <c:pt idx="0">
                  <c:v>Sep 2022-Ago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 (Área desarrollo de software multiplataforma)</c:v>
                </c:pt>
              </c:strCache>
            </c:strRef>
          </c:cat>
          <c:val>
            <c:numRef>
              <c:f>'eficiencia terminal'!$E$3:$E$12</c:f>
              <c:numCache>
                <c:formatCode>General</c:formatCode>
                <c:ptCount val="10"/>
                <c:pt idx="0">
                  <c:v>35.090000000000003</c:v>
                </c:pt>
                <c:pt idx="1">
                  <c:v>27.63</c:v>
                </c:pt>
                <c:pt idx="2">
                  <c:v>56.67</c:v>
                </c:pt>
                <c:pt idx="3">
                  <c:v>57.69</c:v>
                </c:pt>
                <c:pt idx="4">
                  <c:v>79.31</c:v>
                </c:pt>
                <c:pt idx="5">
                  <c:v>52</c:v>
                </c:pt>
                <c:pt idx="6">
                  <c:v>64.86</c:v>
                </c:pt>
                <c:pt idx="7">
                  <c:v>47.62</c:v>
                </c:pt>
                <c:pt idx="8">
                  <c:v>60.19</c:v>
                </c:pt>
                <c:pt idx="9">
                  <c:v>58.56</c:v>
                </c:pt>
              </c:numCache>
            </c:numRef>
          </c:val>
          <c:extLst>
            <c:ext xmlns:c16="http://schemas.microsoft.com/office/drawing/2014/chart" uri="{C3380CC4-5D6E-409C-BE32-E72D297353CC}">
              <c16:uniqueId val="{00000003-BF74-4498-99F7-8E72EFD7701F}"/>
            </c:ext>
          </c:extLst>
        </c:ser>
        <c:dLbls>
          <c:showLegendKey val="0"/>
          <c:showVal val="0"/>
          <c:showCatName val="0"/>
          <c:showSerName val="0"/>
          <c:showPercent val="0"/>
          <c:showBubbleSize val="0"/>
        </c:dLbls>
        <c:gapWidth val="182"/>
        <c:axId val="258609552"/>
        <c:axId val="258609968"/>
      </c:barChart>
      <c:catAx>
        <c:axId val="25860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s-419"/>
          </a:p>
        </c:txPr>
        <c:crossAx val="258609968"/>
        <c:crosses val="autoZero"/>
        <c:auto val="1"/>
        <c:lblAlgn val="ctr"/>
        <c:lblOffset val="100"/>
        <c:noMultiLvlLbl val="0"/>
      </c:catAx>
      <c:valAx>
        <c:axId val="25860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5860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'eficiencia terminal'!$B$14</c:f>
              <c:strCache>
                <c:ptCount val="1"/>
                <c:pt idx="0">
                  <c:v>Sep 2020-Abr 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terminal'!$A$15:$A$22</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'eficiencia terminal'!$B$15:$B$22</c:f>
              <c:numCache>
                <c:formatCode>0.00</c:formatCode>
                <c:ptCount val="8"/>
                <c:pt idx="0">
                  <c:v>94.44</c:v>
                </c:pt>
                <c:pt idx="1">
                  <c:v>68.75</c:v>
                </c:pt>
                <c:pt idx="2">
                  <c:v>94.44</c:v>
                </c:pt>
                <c:pt idx="3">
                  <c:v>78.849999999999994</c:v>
                </c:pt>
                <c:pt idx="4">
                  <c:v>75.56</c:v>
                </c:pt>
                <c:pt idx="5">
                  <c:v>70.31</c:v>
                </c:pt>
                <c:pt idx="6">
                  <c:v>75.28</c:v>
                </c:pt>
                <c:pt idx="7">
                  <c:v>86.44</c:v>
                </c:pt>
              </c:numCache>
            </c:numRef>
          </c:val>
          <c:extLst>
            <c:ext xmlns:c16="http://schemas.microsoft.com/office/drawing/2014/chart" uri="{C3380CC4-5D6E-409C-BE32-E72D297353CC}">
              <c16:uniqueId val="{00000000-9136-4C7B-B9E9-D58082C86F98}"/>
            </c:ext>
          </c:extLst>
        </c:ser>
        <c:ser>
          <c:idx val="1"/>
          <c:order val="1"/>
          <c:tx>
            <c:strRef>
              <c:f>'eficiencia terminal'!$C$14</c:f>
              <c:strCache>
                <c:ptCount val="1"/>
                <c:pt idx="0">
                  <c:v>Sep 2021-Abr 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terminal'!$A$15:$A$22</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'eficiencia terminal'!$C$15:$C$22</c:f>
              <c:numCache>
                <c:formatCode>0.00</c:formatCode>
                <c:ptCount val="8"/>
                <c:pt idx="0">
                  <c:v>65.22</c:v>
                </c:pt>
                <c:pt idx="1">
                  <c:v>58.97</c:v>
                </c:pt>
                <c:pt idx="2">
                  <c:v>95.06</c:v>
                </c:pt>
                <c:pt idx="3">
                  <c:v>91.03</c:v>
                </c:pt>
                <c:pt idx="4">
                  <c:v>82.76</c:v>
                </c:pt>
                <c:pt idx="5">
                  <c:v>83.67</c:v>
                </c:pt>
                <c:pt idx="6">
                  <c:v>70.510000000000005</c:v>
                </c:pt>
                <c:pt idx="7">
                  <c:v>71.430000000000007</c:v>
                </c:pt>
              </c:numCache>
            </c:numRef>
          </c:val>
          <c:extLst>
            <c:ext xmlns:c16="http://schemas.microsoft.com/office/drawing/2014/chart" uri="{C3380CC4-5D6E-409C-BE32-E72D297353CC}">
              <c16:uniqueId val="{00000001-9136-4C7B-B9E9-D58082C86F98}"/>
            </c:ext>
          </c:extLst>
        </c:ser>
        <c:ser>
          <c:idx val="2"/>
          <c:order val="2"/>
          <c:tx>
            <c:strRef>
              <c:f>'eficiencia terminal'!$D$14</c:f>
              <c:strCache>
                <c:ptCount val="1"/>
                <c:pt idx="0">
                  <c:v>Sep 2019-Abr 2024</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terminal'!$A$15:$A$22</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'eficiencia terminal'!$D$15:$D$22</c:f>
              <c:numCache>
                <c:formatCode>0.00</c:formatCode>
                <c:ptCount val="8"/>
                <c:pt idx="0">
                  <c:v>65</c:v>
                </c:pt>
                <c:pt idx="1">
                  <c:v>70.37</c:v>
                </c:pt>
                <c:pt idx="2">
                  <c:v>88.46</c:v>
                </c:pt>
                <c:pt idx="3">
                  <c:v>95.59</c:v>
                </c:pt>
                <c:pt idx="4">
                  <c:v>70.27</c:v>
                </c:pt>
                <c:pt idx="5">
                  <c:v>92.11</c:v>
                </c:pt>
                <c:pt idx="6">
                  <c:v>93.62</c:v>
                </c:pt>
                <c:pt idx="7">
                  <c:v>93.44</c:v>
                </c:pt>
              </c:numCache>
            </c:numRef>
          </c:val>
          <c:extLst>
            <c:ext xmlns:c16="http://schemas.microsoft.com/office/drawing/2014/chart" uri="{C3380CC4-5D6E-409C-BE32-E72D297353CC}">
              <c16:uniqueId val="{00000002-9136-4C7B-B9E9-D58082C86F98}"/>
            </c:ext>
          </c:extLst>
        </c:ser>
        <c:ser>
          <c:idx val="3"/>
          <c:order val="3"/>
          <c:tx>
            <c:strRef>
              <c:f>'eficiencia terminal'!$E$14</c:f>
              <c:strCache>
                <c:ptCount val="1"/>
                <c:pt idx="0">
                  <c:v>Sep 2023-Abr 2025</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'eficiencia terminal'!$A$15:$A$22</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'eficiencia terminal'!$E$15:$E$22</c:f>
              <c:numCache>
                <c:formatCode>0.00</c:formatCode>
                <c:ptCount val="8"/>
                <c:pt idx="0">
                  <c:v>45.45</c:v>
                </c:pt>
                <c:pt idx="1">
                  <c:v>78.95</c:v>
                </c:pt>
                <c:pt idx="2">
                  <c:v>93.46</c:v>
                </c:pt>
                <c:pt idx="3">
                  <c:v>78.209999999999994</c:v>
                </c:pt>
                <c:pt idx="4">
                  <c:v>73.08</c:v>
                </c:pt>
                <c:pt idx="5">
                  <c:v>88.24</c:v>
                </c:pt>
                <c:pt idx="6">
                  <c:v>83</c:v>
                </c:pt>
                <c:pt idx="7">
                  <c:v>78.790000000000006</c:v>
                </c:pt>
              </c:numCache>
            </c:numRef>
          </c:val>
          <c:extLst>
            <c:ext xmlns:c16="http://schemas.microsoft.com/office/drawing/2014/chart" uri="{C3380CC4-5D6E-409C-BE32-E72D297353CC}">
              <c16:uniqueId val="{00000003-9136-4C7B-B9E9-D58082C86F98}"/>
            </c:ext>
          </c:extLst>
        </c:ser>
        <c:dLbls>
          <c:showLegendKey val="0"/>
          <c:showVal val="0"/>
          <c:showCatName val="0"/>
          <c:showSerName val="0"/>
          <c:showPercent val="0"/>
          <c:showBubbleSize val="0"/>
        </c:dLbls>
        <c:gapWidth val="219"/>
        <c:overlap val="-27"/>
        <c:axId val="343466880"/>
        <c:axId val="343467296"/>
      </c:barChart>
      <c:catAx>
        <c:axId val="34346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3467296"/>
        <c:crosses val="autoZero"/>
        <c:auto val="1"/>
        <c:lblAlgn val="ctr"/>
        <c:lblOffset val="100"/>
        <c:noMultiLvlLbl val="0"/>
      </c:catAx>
      <c:valAx>
        <c:axId val="343467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3466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'promedio de egreso'!$B$2</c:f>
              <c:strCache>
                <c:ptCount val="1"/>
                <c:pt idx="0">
                  <c:v>Sep 2019-Ago 2021</c:v>
                </c:pt>
              </c:strCache>
            </c:strRef>
          </c:tx>
          <c:spPr>
            <a:solidFill>
              <a:schemeClr val="accent1"/>
            </a:solidFill>
            <a:ln>
              <a:noFill/>
            </a:ln>
            <a:effectLst/>
          </c:spPr>
          <c:invertIfNegative val="0"/>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c:v>
                </c:pt>
              </c:strCache>
            </c:strRef>
          </c:cat>
          <c:val>
            <c:numRef>
              <c:f>'promedio de egreso'!$B$3:$B$12</c:f>
              <c:numCache>
                <c:formatCode>General</c:formatCode>
                <c:ptCount val="10"/>
                <c:pt idx="0">
                  <c:v>8.76</c:v>
                </c:pt>
                <c:pt idx="1">
                  <c:v>8.7799999999999994</c:v>
                </c:pt>
                <c:pt idx="2">
                  <c:v>9.24</c:v>
                </c:pt>
                <c:pt idx="3">
                  <c:v>9.23</c:v>
                </c:pt>
                <c:pt idx="4">
                  <c:v>9.1</c:v>
                </c:pt>
                <c:pt idx="5">
                  <c:v>9.0500000000000007</c:v>
                </c:pt>
                <c:pt idx="6">
                  <c:v>9.14</c:v>
                </c:pt>
                <c:pt idx="7">
                  <c:v>8.98</c:v>
                </c:pt>
                <c:pt idx="8">
                  <c:v>9.1199999999999992</c:v>
                </c:pt>
                <c:pt idx="9">
                  <c:v>9.16</c:v>
                </c:pt>
              </c:numCache>
            </c:numRef>
          </c:val>
          <c:extLst>
            <c:ext xmlns:c16="http://schemas.microsoft.com/office/drawing/2014/chart" uri="{C3380CC4-5D6E-409C-BE32-E72D297353CC}">
              <c16:uniqueId val="{00000000-D971-432C-A425-B2814511CC1A}"/>
            </c:ext>
          </c:extLst>
        </c:ser>
        <c:ser>
          <c:idx val="1"/>
          <c:order val="1"/>
          <c:tx>
            <c:strRef>
              <c:f>'promedio de egreso'!$C$2</c:f>
              <c:strCache>
                <c:ptCount val="1"/>
                <c:pt idx="0">
                  <c:v>Sep 2020-Ago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c:v>
                </c:pt>
              </c:strCache>
            </c:strRef>
          </c:cat>
          <c:val>
            <c:numRef>
              <c:f>'promedio de egreso'!$C$3:$C$12</c:f>
              <c:numCache>
                <c:formatCode>General</c:formatCode>
                <c:ptCount val="10"/>
                <c:pt idx="0">
                  <c:v>8.76</c:v>
                </c:pt>
                <c:pt idx="1">
                  <c:v>9.01</c:v>
                </c:pt>
                <c:pt idx="2">
                  <c:v>9.34</c:v>
                </c:pt>
                <c:pt idx="3">
                  <c:v>9.35</c:v>
                </c:pt>
                <c:pt idx="4">
                  <c:v>9.33</c:v>
                </c:pt>
                <c:pt idx="5">
                  <c:v>9.2100000000000009</c:v>
                </c:pt>
                <c:pt idx="6">
                  <c:v>8.9600000000000009</c:v>
                </c:pt>
                <c:pt idx="7">
                  <c:v>9.18</c:v>
                </c:pt>
                <c:pt idx="8">
                  <c:v>9.06</c:v>
                </c:pt>
                <c:pt idx="9">
                  <c:v>9.2100000000000009</c:v>
                </c:pt>
              </c:numCache>
            </c:numRef>
          </c:val>
          <c:extLst>
            <c:ext xmlns:c16="http://schemas.microsoft.com/office/drawing/2014/chart" uri="{C3380CC4-5D6E-409C-BE32-E72D297353CC}">
              <c16:uniqueId val="{00000001-D971-432C-A425-B2814511CC1A}"/>
            </c:ext>
          </c:extLst>
        </c:ser>
        <c:ser>
          <c:idx val="2"/>
          <c:order val="2"/>
          <c:tx>
            <c:strRef>
              <c:f>'promedio de egreso'!$D$2</c:f>
              <c:strCache>
                <c:ptCount val="1"/>
                <c:pt idx="0">
                  <c:v>Sep 2021-Ago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c:v>
                </c:pt>
              </c:strCache>
            </c:strRef>
          </c:cat>
          <c:val>
            <c:numRef>
              <c:f>'promedio de egreso'!$D$3:$D$12</c:f>
              <c:numCache>
                <c:formatCode>General</c:formatCode>
                <c:ptCount val="10"/>
                <c:pt idx="0">
                  <c:v>8.7200000000000006</c:v>
                </c:pt>
                <c:pt idx="1">
                  <c:v>9.11</c:v>
                </c:pt>
                <c:pt idx="2">
                  <c:v>9.2899999999999991</c:v>
                </c:pt>
                <c:pt idx="3">
                  <c:v>9.14</c:v>
                </c:pt>
                <c:pt idx="4">
                  <c:v>9.2899999999999991</c:v>
                </c:pt>
                <c:pt idx="5">
                  <c:v>9.02</c:v>
                </c:pt>
                <c:pt idx="6">
                  <c:v>9.11</c:v>
                </c:pt>
                <c:pt idx="7">
                  <c:v>9.08</c:v>
                </c:pt>
                <c:pt idx="8">
                  <c:v>9.01</c:v>
                </c:pt>
                <c:pt idx="9">
                  <c:v>9.17</c:v>
                </c:pt>
              </c:numCache>
            </c:numRef>
          </c:val>
          <c:extLst>
            <c:ext xmlns:c16="http://schemas.microsoft.com/office/drawing/2014/chart" uri="{C3380CC4-5D6E-409C-BE32-E72D297353CC}">
              <c16:uniqueId val="{00000002-D971-432C-A425-B2814511CC1A}"/>
            </c:ext>
          </c:extLst>
        </c:ser>
        <c:ser>
          <c:idx val="3"/>
          <c:order val="3"/>
          <c:tx>
            <c:strRef>
              <c:f>'promedio de egreso'!$E$2</c:f>
              <c:strCache>
                <c:ptCount val="1"/>
                <c:pt idx="0">
                  <c:v>Sep 2022-Ago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egreso'!$A$3:$A$12</c:f>
              <c:strCache>
                <c:ptCount val="10"/>
                <c:pt idx="0">
                  <c:v>Procesos alimentarios</c:v>
                </c:pt>
                <c:pt idx="1">
                  <c:v>Mecánica</c:v>
                </c:pt>
                <c:pt idx="2">
                  <c:v>Administración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y Comunicación</c:v>
                </c:pt>
              </c:strCache>
            </c:strRef>
          </c:cat>
          <c:val>
            <c:numRef>
              <c:f>'promedio de egreso'!$E$3:$E$12</c:f>
              <c:numCache>
                <c:formatCode>General</c:formatCode>
                <c:ptCount val="10"/>
                <c:pt idx="0">
                  <c:v>8.6300000000000008</c:v>
                </c:pt>
                <c:pt idx="1">
                  <c:v>9.11</c:v>
                </c:pt>
                <c:pt idx="2">
                  <c:v>9.19</c:v>
                </c:pt>
                <c:pt idx="3">
                  <c:v>9.0399999999999991</c:v>
                </c:pt>
                <c:pt idx="4">
                  <c:v>8.9600000000000009</c:v>
                </c:pt>
                <c:pt idx="5">
                  <c:v>8.99</c:v>
                </c:pt>
                <c:pt idx="6">
                  <c:v>9.11</c:v>
                </c:pt>
                <c:pt idx="7">
                  <c:v>9.02</c:v>
                </c:pt>
                <c:pt idx="8">
                  <c:v>8.85</c:v>
                </c:pt>
                <c:pt idx="9">
                  <c:v>9.25</c:v>
                </c:pt>
              </c:numCache>
            </c:numRef>
          </c:val>
          <c:extLst>
            <c:ext xmlns:c16="http://schemas.microsoft.com/office/drawing/2014/chart" uri="{C3380CC4-5D6E-409C-BE32-E72D297353CC}">
              <c16:uniqueId val="{00000003-D971-432C-A425-B2814511CC1A}"/>
            </c:ext>
          </c:extLst>
        </c:ser>
        <c:dLbls>
          <c:showLegendKey val="0"/>
          <c:showVal val="0"/>
          <c:showCatName val="0"/>
          <c:showSerName val="0"/>
          <c:showPercent val="0"/>
          <c:showBubbleSize val="0"/>
        </c:dLbls>
        <c:gapWidth val="182"/>
        <c:axId val="408297632"/>
        <c:axId val="201938096"/>
      </c:barChart>
      <c:catAx>
        <c:axId val="40829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01938096"/>
        <c:crosses val="autoZero"/>
        <c:auto val="1"/>
        <c:lblAlgn val="ctr"/>
        <c:lblOffset val="100"/>
        <c:noMultiLvlLbl val="0"/>
      </c:catAx>
      <c:valAx>
        <c:axId val="2019380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0829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'promedio de egreso'!$B$15</c:f>
              <c:strCache>
                <c:ptCount val="1"/>
                <c:pt idx="0">
                  <c:v>Sep 2020-Abr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egreso'!$A$16:$A$23</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'promedio de egreso'!$B$16:$B$23</c:f>
              <c:numCache>
                <c:formatCode>General</c:formatCode>
                <c:ptCount val="8"/>
                <c:pt idx="0">
                  <c:v>8.94</c:v>
                </c:pt>
                <c:pt idx="1">
                  <c:v>8.69</c:v>
                </c:pt>
                <c:pt idx="2">
                  <c:v>9.3800000000000008</c:v>
                </c:pt>
                <c:pt idx="3">
                  <c:v>9.2799999999999994</c:v>
                </c:pt>
                <c:pt idx="4">
                  <c:v>9.06</c:v>
                </c:pt>
                <c:pt idx="5">
                  <c:v>9.16</c:v>
                </c:pt>
                <c:pt idx="6">
                  <c:v>9.1</c:v>
                </c:pt>
                <c:pt idx="7">
                  <c:v>9.25</c:v>
                </c:pt>
              </c:numCache>
            </c:numRef>
          </c:val>
          <c:extLst>
            <c:ext xmlns:c16="http://schemas.microsoft.com/office/drawing/2014/chart" uri="{C3380CC4-5D6E-409C-BE32-E72D297353CC}">
              <c16:uniqueId val="{00000000-93D4-443C-9AB3-D5B8F471142D}"/>
            </c:ext>
          </c:extLst>
        </c:ser>
        <c:ser>
          <c:idx val="1"/>
          <c:order val="1"/>
          <c:tx>
            <c:strRef>
              <c:f>'promedio de egreso'!$C$15</c:f>
              <c:strCache>
                <c:ptCount val="1"/>
                <c:pt idx="0">
                  <c:v>Sep 2021-Abr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egreso'!$A$16:$A$23</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'promedio de egreso'!$C$16:$C$23</c:f>
              <c:numCache>
                <c:formatCode>General</c:formatCode>
                <c:ptCount val="8"/>
                <c:pt idx="0">
                  <c:v>8.7100000000000009</c:v>
                </c:pt>
                <c:pt idx="1">
                  <c:v>8.51</c:v>
                </c:pt>
                <c:pt idx="2">
                  <c:v>9.33</c:v>
                </c:pt>
                <c:pt idx="3">
                  <c:v>9.2200000000000006</c:v>
                </c:pt>
                <c:pt idx="4">
                  <c:v>8.86</c:v>
                </c:pt>
                <c:pt idx="5">
                  <c:v>8.91</c:v>
                </c:pt>
                <c:pt idx="6">
                  <c:v>9.2100000000000009</c:v>
                </c:pt>
                <c:pt idx="7">
                  <c:v>9.32</c:v>
                </c:pt>
              </c:numCache>
            </c:numRef>
          </c:val>
          <c:extLst>
            <c:ext xmlns:c16="http://schemas.microsoft.com/office/drawing/2014/chart" uri="{C3380CC4-5D6E-409C-BE32-E72D297353CC}">
              <c16:uniqueId val="{00000001-93D4-443C-9AB3-D5B8F471142D}"/>
            </c:ext>
          </c:extLst>
        </c:ser>
        <c:ser>
          <c:idx val="2"/>
          <c:order val="2"/>
          <c:tx>
            <c:strRef>
              <c:f>'promedio de egreso'!$D$15</c:f>
              <c:strCache>
                <c:ptCount val="1"/>
                <c:pt idx="0">
                  <c:v>Sep 2019-Abr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egreso'!$A$16:$A$23</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'promedio de egreso'!$D$16:$D$23</c:f>
              <c:numCache>
                <c:formatCode>General</c:formatCode>
                <c:ptCount val="8"/>
                <c:pt idx="0">
                  <c:v>8.58</c:v>
                </c:pt>
                <c:pt idx="1">
                  <c:v>8.58</c:v>
                </c:pt>
                <c:pt idx="2">
                  <c:v>9.36</c:v>
                </c:pt>
                <c:pt idx="3">
                  <c:v>9.16</c:v>
                </c:pt>
                <c:pt idx="4">
                  <c:v>8.9499999999999993</c:v>
                </c:pt>
                <c:pt idx="5">
                  <c:v>9.24</c:v>
                </c:pt>
                <c:pt idx="6">
                  <c:v>9.1199999999999992</c:v>
                </c:pt>
                <c:pt idx="7">
                  <c:v>9.2899999999999991</c:v>
                </c:pt>
              </c:numCache>
            </c:numRef>
          </c:val>
          <c:extLst>
            <c:ext xmlns:c16="http://schemas.microsoft.com/office/drawing/2014/chart" uri="{C3380CC4-5D6E-409C-BE32-E72D297353CC}">
              <c16:uniqueId val="{00000002-93D4-443C-9AB3-D5B8F471142D}"/>
            </c:ext>
          </c:extLst>
        </c:ser>
        <c:ser>
          <c:idx val="3"/>
          <c:order val="3"/>
          <c:tx>
            <c:strRef>
              <c:f>'promedio de egreso'!$E$15</c:f>
              <c:strCache>
                <c:ptCount val="1"/>
                <c:pt idx="0">
                  <c:v>Sep 2023-Abr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de egreso'!$A$16:$A$23</c:f>
              <c:strCache>
                <c:ptCount val="8"/>
                <c:pt idx="0">
                  <c:v>Procesos Bioalimentarios</c:v>
                </c:pt>
                <c:pt idx="1">
                  <c:v>Metalmecánica</c:v>
                </c:pt>
                <c:pt idx="2">
                  <c:v>Gestión de Negocios y  Proyectos</c:v>
                </c:pt>
                <c:pt idx="3">
                  <c:v>Mecatrónica</c:v>
                </c:pt>
                <c:pt idx="4">
                  <c:v>Energías Renovables</c:v>
                </c:pt>
                <c:pt idx="5">
                  <c:v>Desarrollo Turístico Sustentable</c:v>
                </c:pt>
                <c:pt idx="6">
                  <c:v>Gastronomía</c:v>
                </c:pt>
                <c:pt idx="7">
                  <c:v>Desarrollo y Gestión de Software</c:v>
                </c:pt>
              </c:strCache>
            </c:strRef>
          </c:cat>
          <c:val>
            <c:numRef>
              <c:f>'promedio de egreso'!$E$16:$E$23</c:f>
              <c:numCache>
                <c:formatCode>General</c:formatCode>
                <c:ptCount val="8"/>
                <c:pt idx="0">
                  <c:v>8.7200000000000006</c:v>
                </c:pt>
                <c:pt idx="1">
                  <c:v>8.65</c:v>
                </c:pt>
                <c:pt idx="2">
                  <c:v>9.25</c:v>
                </c:pt>
                <c:pt idx="3">
                  <c:v>9.01</c:v>
                </c:pt>
                <c:pt idx="4">
                  <c:v>8.92</c:v>
                </c:pt>
                <c:pt idx="5">
                  <c:v>9.2200000000000006</c:v>
                </c:pt>
                <c:pt idx="6">
                  <c:v>9.11</c:v>
                </c:pt>
                <c:pt idx="7">
                  <c:v>9.23</c:v>
                </c:pt>
              </c:numCache>
            </c:numRef>
          </c:val>
          <c:extLst>
            <c:ext xmlns:c16="http://schemas.microsoft.com/office/drawing/2014/chart" uri="{C3380CC4-5D6E-409C-BE32-E72D297353CC}">
              <c16:uniqueId val="{00000003-93D4-443C-9AB3-D5B8F471142D}"/>
            </c:ext>
          </c:extLst>
        </c:ser>
        <c:dLbls>
          <c:showLegendKey val="0"/>
          <c:showVal val="0"/>
          <c:showCatName val="0"/>
          <c:showSerName val="0"/>
          <c:showPercent val="0"/>
          <c:showBubbleSize val="0"/>
        </c:dLbls>
        <c:gapWidth val="219"/>
        <c:overlap val="-27"/>
        <c:axId val="345021616"/>
        <c:axId val="345023280"/>
      </c:barChart>
      <c:catAx>
        <c:axId val="34502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5023280"/>
        <c:crosses val="autoZero"/>
        <c:auto val="1"/>
        <c:lblAlgn val="ctr"/>
        <c:lblOffset val="100"/>
        <c:noMultiLvlLbl val="0"/>
      </c:catAx>
      <c:valAx>
        <c:axId val="3450232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502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'porcentaje ptc perfil'!$B$2</c:f>
              <c:strCache>
                <c:ptCount val="1"/>
                <c:pt idx="0">
                  <c:v>nov-21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ptc perfil'!$A$3:$A$10</c:f>
              <c:strCache>
                <c:ptCount val="8"/>
                <c:pt idx="0">
                  <c:v>Procesos Bioalimentarios</c:v>
                </c:pt>
                <c:pt idx="1">
                  <c:v>Metalmecánica</c:v>
                </c:pt>
                <c:pt idx="2">
                  <c:v>Gestión de Negocios y Proyectos</c:v>
                </c:pt>
                <c:pt idx="3">
                  <c:v>Mecatrónica</c:v>
                </c:pt>
                <c:pt idx="4">
                  <c:v>Energías Renovables</c:v>
                </c:pt>
                <c:pt idx="5">
                  <c:v>Gestión de Desarrollo Turístico</c:v>
                </c:pt>
                <c:pt idx="6">
                  <c:v>Gastronomía</c:v>
                </c:pt>
                <c:pt idx="7">
                  <c:v>Tecnologías de la Información </c:v>
                </c:pt>
              </c:strCache>
            </c:strRef>
          </c:cat>
          <c:val>
            <c:numRef>
              <c:f>'porcentaje ptc perfil'!$B$3:$B$10</c:f>
              <c:numCache>
                <c:formatCode>General</c:formatCode>
                <c:ptCount val="8"/>
                <c:pt idx="0">
                  <c:v>60</c:v>
                </c:pt>
                <c:pt idx="1">
                  <c:v>33</c:v>
                </c:pt>
                <c:pt idx="2">
                  <c:v>57.14</c:v>
                </c:pt>
                <c:pt idx="3">
                  <c:v>0</c:v>
                </c:pt>
                <c:pt idx="4">
                  <c:v>67</c:v>
                </c:pt>
                <c:pt idx="5">
                  <c:v>40</c:v>
                </c:pt>
                <c:pt idx="6">
                  <c:v>40</c:v>
                </c:pt>
                <c:pt idx="7">
                  <c:v>85.71</c:v>
                </c:pt>
              </c:numCache>
            </c:numRef>
          </c:val>
          <c:extLst>
            <c:ext xmlns:c16="http://schemas.microsoft.com/office/drawing/2014/chart" uri="{C3380CC4-5D6E-409C-BE32-E72D297353CC}">
              <c16:uniqueId val="{00000000-BCF1-45A5-ABE3-36E9DF4DB536}"/>
            </c:ext>
          </c:extLst>
        </c:ser>
        <c:ser>
          <c:idx val="1"/>
          <c:order val="1"/>
          <c:tx>
            <c:strRef>
              <c:f>'porcentaje ptc perfil'!$C$2</c:f>
              <c:strCache>
                <c:ptCount val="1"/>
                <c:pt idx="0">
                  <c:v>nov-22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ptc perfil'!$A$3:$A$10</c:f>
              <c:strCache>
                <c:ptCount val="8"/>
                <c:pt idx="0">
                  <c:v>Procesos Bioalimentarios</c:v>
                </c:pt>
                <c:pt idx="1">
                  <c:v>Metalmecánica</c:v>
                </c:pt>
                <c:pt idx="2">
                  <c:v>Gestión de Negocios y Proyectos</c:v>
                </c:pt>
                <c:pt idx="3">
                  <c:v>Mecatrónica</c:v>
                </c:pt>
                <c:pt idx="4">
                  <c:v>Energías Renovables</c:v>
                </c:pt>
                <c:pt idx="5">
                  <c:v>Gestión de Desarrollo Turístico</c:v>
                </c:pt>
                <c:pt idx="6">
                  <c:v>Gastronomía</c:v>
                </c:pt>
                <c:pt idx="7">
                  <c:v>Tecnologías de la Información </c:v>
                </c:pt>
              </c:strCache>
            </c:strRef>
          </c:cat>
          <c:val>
            <c:numRef>
              <c:f>'porcentaje ptc perfil'!$C$3:$C$10</c:f>
              <c:numCache>
                <c:formatCode>General</c:formatCode>
                <c:ptCount val="8"/>
                <c:pt idx="0">
                  <c:v>60</c:v>
                </c:pt>
                <c:pt idx="1">
                  <c:v>34</c:v>
                </c:pt>
                <c:pt idx="2">
                  <c:v>57.1</c:v>
                </c:pt>
                <c:pt idx="3">
                  <c:v>0</c:v>
                </c:pt>
                <c:pt idx="4">
                  <c:v>67</c:v>
                </c:pt>
                <c:pt idx="5">
                  <c:v>40</c:v>
                </c:pt>
                <c:pt idx="6">
                  <c:v>40</c:v>
                </c:pt>
                <c:pt idx="7">
                  <c:v>80</c:v>
                </c:pt>
              </c:numCache>
            </c:numRef>
          </c:val>
          <c:extLst>
            <c:ext xmlns:c16="http://schemas.microsoft.com/office/drawing/2014/chart" uri="{C3380CC4-5D6E-409C-BE32-E72D297353CC}">
              <c16:uniqueId val="{00000001-BCF1-45A5-ABE3-36E9DF4DB536}"/>
            </c:ext>
          </c:extLst>
        </c:ser>
        <c:ser>
          <c:idx val="2"/>
          <c:order val="2"/>
          <c:tx>
            <c:strRef>
              <c:f>'porcentaje ptc perfil'!$D$2</c:f>
              <c:strCache>
                <c:ptCount val="1"/>
                <c:pt idx="0">
                  <c:v>nov-23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ptc perfil'!$A$3:$A$10</c:f>
              <c:strCache>
                <c:ptCount val="8"/>
                <c:pt idx="0">
                  <c:v>Procesos Bioalimentarios</c:v>
                </c:pt>
                <c:pt idx="1">
                  <c:v>Metalmecánica</c:v>
                </c:pt>
                <c:pt idx="2">
                  <c:v>Gestión de Negocios y Proyectos</c:v>
                </c:pt>
                <c:pt idx="3">
                  <c:v>Mecatrónica</c:v>
                </c:pt>
                <c:pt idx="4">
                  <c:v>Energías Renovables</c:v>
                </c:pt>
                <c:pt idx="5">
                  <c:v>Gestión de Desarrollo Turístico</c:v>
                </c:pt>
                <c:pt idx="6">
                  <c:v>Gastronomía</c:v>
                </c:pt>
                <c:pt idx="7">
                  <c:v>Tecnologías de la Información </c:v>
                </c:pt>
              </c:strCache>
            </c:strRef>
          </c:cat>
          <c:val>
            <c:numRef>
              <c:f>'porcentaje ptc perfil'!$D$3:$D$10</c:f>
              <c:numCache>
                <c:formatCode>General</c:formatCode>
                <c:ptCount val="8"/>
                <c:pt idx="0">
                  <c:v>40</c:v>
                </c:pt>
                <c:pt idx="1">
                  <c:v>0</c:v>
                </c:pt>
                <c:pt idx="2">
                  <c:v>12.5</c:v>
                </c:pt>
                <c:pt idx="3">
                  <c:v>0</c:v>
                </c:pt>
                <c:pt idx="4">
                  <c:v>34</c:v>
                </c:pt>
                <c:pt idx="5">
                  <c:v>34</c:v>
                </c:pt>
                <c:pt idx="6">
                  <c:v>0</c:v>
                </c:pt>
                <c:pt idx="7">
                  <c:v>0</c:v>
                </c:pt>
              </c:numCache>
            </c:numRef>
          </c:val>
          <c:extLst>
            <c:ext xmlns:c16="http://schemas.microsoft.com/office/drawing/2014/chart" uri="{C3380CC4-5D6E-409C-BE32-E72D297353CC}">
              <c16:uniqueId val="{00000002-BCF1-45A5-ABE3-36E9DF4DB536}"/>
            </c:ext>
          </c:extLst>
        </c:ser>
        <c:ser>
          <c:idx val="3"/>
          <c:order val="3"/>
          <c:tx>
            <c:strRef>
              <c:f>'porcentaje ptc perfil'!$E$2</c:f>
              <c:strCache>
                <c:ptCount val="1"/>
                <c:pt idx="0">
                  <c:v>nov-24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ptc perfil'!$A$3:$A$10</c:f>
              <c:strCache>
                <c:ptCount val="8"/>
                <c:pt idx="0">
                  <c:v>Procesos Bioalimentarios</c:v>
                </c:pt>
                <c:pt idx="1">
                  <c:v>Metalmecánica</c:v>
                </c:pt>
                <c:pt idx="2">
                  <c:v>Gestión de Negocios y Proyectos</c:v>
                </c:pt>
                <c:pt idx="3">
                  <c:v>Mecatrónica</c:v>
                </c:pt>
                <c:pt idx="4">
                  <c:v>Energías Renovables</c:v>
                </c:pt>
                <c:pt idx="5">
                  <c:v>Gestión de Desarrollo Turístico</c:v>
                </c:pt>
                <c:pt idx="6">
                  <c:v>Gastronomía</c:v>
                </c:pt>
                <c:pt idx="7">
                  <c:v>Tecnologías de la Información </c:v>
                </c:pt>
              </c:strCache>
            </c:strRef>
          </c:cat>
          <c:val>
            <c:numRef>
              <c:f>'porcentaje ptc perfil'!$E$3:$E$10</c:f>
              <c:numCache>
                <c:formatCode>General</c:formatCode>
                <c:ptCount val="8"/>
                <c:pt idx="0">
                  <c:v>0</c:v>
                </c:pt>
                <c:pt idx="1">
                  <c:v>0</c:v>
                </c:pt>
                <c:pt idx="2">
                  <c:v>0</c:v>
                </c:pt>
                <c:pt idx="3">
                  <c:v>20</c:v>
                </c:pt>
                <c:pt idx="4">
                  <c:v>34</c:v>
                </c:pt>
                <c:pt idx="5">
                  <c:v>34</c:v>
                </c:pt>
                <c:pt idx="6">
                  <c:v>0</c:v>
                </c:pt>
                <c:pt idx="7">
                  <c:v>0</c:v>
                </c:pt>
              </c:numCache>
            </c:numRef>
          </c:val>
          <c:extLst>
            <c:ext xmlns:c16="http://schemas.microsoft.com/office/drawing/2014/chart" uri="{C3380CC4-5D6E-409C-BE32-E72D297353CC}">
              <c16:uniqueId val="{00000003-BCF1-45A5-ABE3-36E9DF4DB536}"/>
            </c:ext>
          </c:extLst>
        </c:ser>
        <c:dLbls>
          <c:showLegendKey val="0"/>
          <c:showVal val="0"/>
          <c:showCatName val="0"/>
          <c:showSerName val="0"/>
          <c:showPercent val="0"/>
          <c:showBubbleSize val="0"/>
        </c:dLbls>
        <c:gapWidth val="182"/>
        <c:axId val="408298048"/>
        <c:axId val="288389312"/>
      </c:barChart>
      <c:catAx>
        <c:axId val="40829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419"/>
          </a:p>
        </c:txPr>
        <c:crossAx val="288389312"/>
        <c:crosses val="autoZero"/>
        <c:auto val="1"/>
        <c:lblAlgn val="ctr"/>
        <c:lblOffset val="100"/>
        <c:noMultiLvlLbl val="0"/>
      </c:catAx>
      <c:valAx>
        <c:axId val="2883893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0829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'planes estudio actualizado'!$A$3</c:f>
              <c:strCache>
                <c:ptCount val="1"/>
                <c:pt idx="0">
                  <c:v>%</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82D-4C89-94FF-41A9CCDCE27F}"/>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582D-4C89-94FF-41A9CCDCE27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82D-4C89-94FF-41A9CCDCE27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'planes estudio actualizado'!$B$2:$E$2</c:f>
              <c:strCache>
                <c:ptCount val="4"/>
                <c:pt idx="0">
                  <c:v>Sep-Dic 2022</c:v>
                </c:pt>
                <c:pt idx="1">
                  <c:v>Sep-Dic 2023</c:v>
                </c:pt>
                <c:pt idx="2">
                  <c:v>Sep-Dic 2023</c:v>
                </c:pt>
                <c:pt idx="3">
                  <c:v>Sep-Dic 2024</c:v>
                </c:pt>
              </c:strCache>
            </c:strRef>
          </c:cat>
          <c:val>
            <c:numRef>
              <c:f>'planes estudio actualizado'!$B$3:$E$3</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6-582D-4C89-94FF-41A9CCDCE27F}"/>
            </c:ext>
          </c:extLst>
        </c:ser>
        <c:dLbls>
          <c:showLegendKey val="0"/>
          <c:showVal val="0"/>
          <c:showCatName val="0"/>
          <c:showSerName val="0"/>
          <c:showPercent val="0"/>
          <c:showBubbleSize val="0"/>
        </c:dLbls>
        <c:gapWidth val="219"/>
        <c:overlap val="-27"/>
        <c:axId val="353114592"/>
        <c:axId val="353113344"/>
      </c:barChart>
      <c:catAx>
        <c:axId val="35311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419"/>
          </a:p>
        </c:txPr>
        <c:crossAx val="353113344"/>
        <c:crosses val="autoZero"/>
        <c:auto val="1"/>
        <c:lblAlgn val="ctr"/>
        <c:lblOffset val="100"/>
        <c:noMultiLvlLbl val="0"/>
      </c:catAx>
      <c:valAx>
        <c:axId val="3531133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419"/>
          </a:p>
        </c:txPr>
        <c:crossAx val="353114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'planes estudio actualizado'!$A$11</c:f>
              <c:strCache>
                <c:ptCount val="1"/>
                <c:pt idx="0">
                  <c:v>%</c:v>
                </c:pt>
              </c:strCache>
            </c:strRef>
          </c:tx>
          <c:spPr>
            <a:solidFill>
              <a:schemeClr val="accent4">
                <a:lumMod val="60000"/>
                <a:lumOff val="40000"/>
              </a:schemeClr>
            </a:solidFill>
            <a:ln>
              <a:noFill/>
            </a:ln>
            <a:effectLst/>
          </c:spPr>
          <c:invertIfNegative val="0"/>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1-8C58-4BB5-964B-31217AD771EC}"/>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3-8C58-4BB5-964B-31217AD771EC}"/>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8C58-4BB5-964B-31217AD771EC}"/>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'planes estudio actualizado'!$B$10:$E$10</c:f>
              <c:strCache>
                <c:ptCount val="4"/>
                <c:pt idx="0">
                  <c:v>Sep-Dic 2021</c:v>
                </c:pt>
                <c:pt idx="1">
                  <c:v>Sep-Dic 2022</c:v>
                </c:pt>
                <c:pt idx="2">
                  <c:v>Sep-Dic 2023</c:v>
                </c:pt>
                <c:pt idx="3">
                  <c:v>Sep-Dic 2024</c:v>
                </c:pt>
              </c:strCache>
            </c:strRef>
          </c:cat>
          <c:val>
            <c:numRef>
              <c:f>'planes estudio actualizado'!$B$11:$E$11</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6-8C58-4BB5-964B-31217AD771EC}"/>
            </c:ext>
          </c:extLst>
        </c:ser>
        <c:dLbls>
          <c:showLegendKey val="0"/>
          <c:showVal val="0"/>
          <c:showCatName val="0"/>
          <c:showSerName val="0"/>
          <c:showPercent val="0"/>
          <c:showBubbleSize val="0"/>
        </c:dLbls>
        <c:gapWidth val="219"/>
        <c:overlap val="-27"/>
        <c:axId val="359548240"/>
        <c:axId val="442848048"/>
      </c:barChart>
      <c:catAx>
        <c:axId val="35954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419"/>
          </a:p>
        </c:txPr>
        <c:crossAx val="442848048"/>
        <c:crosses val="autoZero"/>
        <c:auto val="1"/>
        <c:lblAlgn val="ctr"/>
        <c:lblOffset val="100"/>
        <c:noMultiLvlLbl val="0"/>
      </c:catAx>
      <c:valAx>
        <c:axId val="4428480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59548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'ingreso '!$B$15</c:f>
              <c:strCache>
                <c:ptCount val="1"/>
                <c:pt idx="0">
                  <c:v>Sep-Dic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'!$A$16:$A$23</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Tecnologías de la Información y Comunicación</c:v>
                </c:pt>
              </c:strCache>
            </c:strRef>
          </c:cat>
          <c:val>
            <c:numRef>
              <c:f>'ingreso '!$B$16:$B$23</c:f>
              <c:numCache>
                <c:formatCode>General</c:formatCode>
                <c:ptCount val="8"/>
                <c:pt idx="0">
                  <c:v>23</c:v>
                </c:pt>
                <c:pt idx="1">
                  <c:v>39</c:v>
                </c:pt>
                <c:pt idx="2">
                  <c:v>81</c:v>
                </c:pt>
                <c:pt idx="3">
                  <c:v>78</c:v>
                </c:pt>
                <c:pt idx="4">
                  <c:v>29</c:v>
                </c:pt>
                <c:pt idx="5">
                  <c:v>49</c:v>
                </c:pt>
                <c:pt idx="6">
                  <c:v>78</c:v>
                </c:pt>
                <c:pt idx="7">
                  <c:v>42</c:v>
                </c:pt>
              </c:numCache>
            </c:numRef>
          </c:val>
          <c:extLst>
            <c:ext xmlns:c16="http://schemas.microsoft.com/office/drawing/2014/chart" uri="{C3380CC4-5D6E-409C-BE32-E72D297353CC}">
              <c16:uniqueId val="{00000000-890B-4EAD-9286-540F90DA7932}"/>
            </c:ext>
          </c:extLst>
        </c:ser>
        <c:ser>
          <c:idx val="1"/>
          <c:order val="1"/>
          <c:tx>
            <c:strRef>
              <c:f>'ingreso '!$C$15</c:f>
              <c:strCache>
                <c:ptCount val="1"/>
                <c:pt idx="0">
                  <c:v>Sep-Dic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'!$A$16:$A$23</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Tecnologías de la Información y Comunicación</c:v>
                </c:pt>
              </c:strCache>
            </c:strRef>
          </c:cat>
          <c:val>
            <c:numRef>
              <c:f>'ingreso '!$C$16:$C$23</c:f>
              <c:numCache>
                <c:formatCode>General</c:formatCode>
                <c:ptCount val="8"/>
                <c:pt idx="0">
                  <c:v>20</c:v>
                </c:pt>
                <c:pt idx="1">
                  <c:v>27</c:v>
                </c:pt>
                <c:pt idx="2">
                  <c:v>78</c:v>
                </c:pt>
                <c:pt idx="3">
                  <c:v>68</c:v>
                </c:pt>
                <c:pt idx="4">
                  <c:v>37</c:v>
                </c:pt>
                <c:pt idx="5">
                  <c:v>38</c:v>
                </c:pt>
                <c:pt idx="6">
                  <c:v>49</c:v>
                </c:pt>
                <c:pt idx="7">
                  <c:v>61</c:v>
                </c:pt>
              </c:numCache>
            </c:numRef>
          </c:val>
          <c:extLst>
            <c:ext xmlns:c16="http://schemas.microsoft.com/office/drawing/2014/chart" uri="{C3380CC4-5D6E-409C-BE32-E72D297353CC}">
              <c16:uniqueId val="{00000001-890B-4EAD-9286-540F90DA7932}"/>
            </c:ext>
          </c:extLst>
        </c:ser>
        <c:ser>
          <c:idx val="2"/>
          <c:order val="2"/>
          <c:tx>
            <c:strRef>
              <c:f>'ingreso '!$D$15</c:f>
              <c:strCache>
                <c:ptCount val="1"/>
                <c:pt idx="0">
                  <c:v>Sep-Dic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'!$A$16:$A$23</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Tecnologías de la Información y Comunicación</c:v>
                </c:pt>
              </c:strCache>
            </c:strRef>
          </c:cat>
          <c:val>
            <c:numRef>
              <c:f>'ingreso '!$D$16:$D$23</c:f>
              <c:numCache>
                <c:formatCode>General</c:formatCode>
                <c:ptCount val="8"/>
                <c:pt idx="0">
                  <c:v>22</c:v>
                </c:pt>
                <c:pt idx="1">
                  <c:v>19</c:v>
                </c:pt>
                <c:pt idx="2">
                  <c:v>107</c:v>
                </c:pt>
                <c:pt idx="3">
                  <c:v>78</c:v>
                </c:pt>
                <c:pt idx="4">
                  <c:v>26</c:v>
                </c:pt>
                <c:pt idx="5">
                  <c:v>49</c:v>
                </c:pt>
                <c:pt idx="6">
                  <c:v>100</c:v>
                </c:pt>
                <c:pt idx="7">
                  <c:v>66</c:v>
                </c:pt>
              </c:numCache>
            </c:numRef>
          </c:val>
          <c:extLst>
            <c:ext xmlns:c16="http://schemas.microsoft.com/office/drawing/2014/chart" uri="{C3380CC4-5D6E-409C-BE32-E72D297353CC}">
              <c16:uniqueId val="{00000002-890B-4EAD-9286-540F90DA7932}"/>
            </c:ext>
          </c:extLst>
        </c:ser>
        <c:ser>
          <c:idx val="3"/>
          <c:order val="3"/>
          <c:tx>
            <c:strRef>
              <c:f>'ingreso '!$E$15</c:f>
              <c:strCache>
                <c:ptCount val="1"/>
                <c:pt idx="0">
                  <c:v>Sep-Dic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'!$A$16:$A$23</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Tecnologías de la Información y Comunicación</c:v>
                </c:pt>
              </c:strCache>
            </c:strRef>
          </c:cat>
          <c:val>
            <c:numRef>
              <c:f>'ingreso '!$E$16:$E$23</c:f>
              <c:numCache>
                <c:formatCode>General</c:formatCode>
                <c:ptCount val="8"/>
                <c:pt idx="0">
                  <c:v>30</c:v>
                </c:pt>
                <c:pt idx="1">
                  <c:v>30</c:v>
                </c:pt>
                <c:pt idx="2">
                  <c:v>92</c:v>
                </c:pt>
                <c:pt idx="3">
                  <c:v>74</c:v>
                </c:pt>
                <c:pt idx="4">
                  <c:v>26</c:v>
                </c:pt>
                <c:pt idx="5">
                  <c:v>50</c:v>
                </c:pt>
                <c:pt idx="6">
                  <c:v>131</c:v>
                </c:pt>
                <c:pt idx="7">
                  <c:v>65</c:v>
                </c:pt>
              </c:numCache>
            </c:numRef>
          </c:val>
          <c:extLst>
            <c:ext xmlns:c16="http://schemas.microsoft.com/office/drawing/2014/chart" uri="{C3380CC4-5D6E-409C-BE32-E72D297353CC}">
              <c16:uniqueId val="{00000003-890B-4EAD-9286-540F90DA7932}"/>
            </c:ext>
          </c:extLst>
        </c:ser>
        <c:dLbls>
          <c:showLegendKey val="0"/>
          <c:showVal val="0"/>
          <c:showCatName val="0"/>
          <c:showSerName val="0"/>
          <c:showPercent val="0"/>
          <c:showBubbleSize val="0"/>
        </c:dLbls>
        <c:gapWidth val="219"/>
        <c:overlap val="-27"/>
        <c:axId val="309206223"/>
        <c:axId val="309191247"/>
      </c:barChart>
      <c:catAx>
        <c:axId val="30920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309191247"/>
        <c:crosses val="autoZero"/>
        <c:auto val="1"/>
        <c:lblAlgn val="ctr"/>
        <c:lblOffset val="100"/>
        <c:noMultiLvlLbl val="0"/>
      </c:catAx>
      <c:valAx>
        <c:axId val="309191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09206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'porcentaje PTC adecuada distrib'!$A$3</c:f>
              <c:strCache>
                <c:ptCount val="1"/>
                <c:pt idx="0">
                  <c:v>%</c:v>
                </c:pt>
              </c:strCache>
            </c:strRef>
          </c:tx>
          <c:spPr>
            <a:solidFill>
              <a:schemeClr val="accent1"/>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1-12D2-43B9-9B9D-1A7B096CDECE}"/>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12D2-43B9-9B9D-1A7B096CDEC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12D2-43B9-9B9D-1A7B096CDEC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PTC adecuada distrib'!$B$2:$E$2</c:f>
              <c:strCache>
                <c:ptCount val="4"/>
                <c:pt idx="0">
                  <c:v>Ene-Abr 2024</c:v>
                </c:pt>
                <c:pt idx="1">
                  <c:v>May-Ago 2024</c:v>
                </c:pt>
                <c:pt idx="2">
                  <c:v>Sep - Dic 2024</c:v>
                </c:pt>
                <c:pt idx="3">
                  <c:v>Ene-Abr 2025</c:v>
                </c:pt>
              </c:strCache>
            </c:strRef>
          </c:cat>
          <c:val>
            <c:numRef>
              <c:f>'porcentaje PTC adecuada distrib'!$B$3:$E$3</c:f>
              <c:numCache>
                <c:formatCode>General</c:formatCode>
                <c:ptCount val="4"/>
                <c:pt idx="0">
                  <c:v>100</c:v>
                </c:pt>
                <c:pt idx="1">
                  <c:v>100</c:v>
                </c:pt>
                <c:pt idx="2">
                  <c:v>100</c:v>
                </c:pt>
                <c:pt idx="3">
                  <c:v>92.1</c:v>
                </c:pt>
              </c:numCache>
            </c:numRef>
          </c:val>
          <c:extLst>
            <c:ext xmlns:c16="http://schemas.microsoft.com/office/drawing/2014/chart" uri="{C3380CC4-5D6E-409C-BE32-E72D297353CC}">
              <c16:uniqueId val="{00000006-12D2-43B9-9B9D-1A7B096CDECE}"/>
            </c:ext>
          </c:extLst>
        </c:ser>
        <c:dLbls>
          <c:showLegendKey val="0"/>
          <c:showVal val="0"/>
          <c:showCatName val="0"/>
          <c:showSerName val="0"/>
          <c:showPercent val="0"/>
          <c:showBubbleSize val="0"/>
        </c:dLbls>
        <c:gapWidth val="219"/>
        <c:overlap val="-27"/>
        <c:axId val="381876176"/>
        <c:axId val="381877008"/>
      </c:barChart>
      <c:catAx>
        <c:axId val="38187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81877008"/>
        <c:crosses val="autoZero"/>
        <c:auto val="1"/>
        <c:lblAlgn val="ctr"/>
        <c:lblOffset val="100"/>
        <c:noMultiLvlLbl val="0"/>
      </c:catAx>
      <c:valAx>
        <c:axId val="381877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81876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'porcentaje PA adecuada distribu'!$A$4</c:f>
              <c:strCache>
                <c:ptCount val="1"/>
                <c:pt idx="0">
                  <c:v>%</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19FA-4716-AA5E-4BF6A0FE5876}"/>
              </c:ext>
            </c:extLst>
          </c:dPt>
          <c:dPt>
            <c:idx val="2"/>
            <c:invertIfNegative val="0"/>
            <c:bubble3D val="0"/>
            <c:spPr>
              <a:solidFill>
                <a:srgbClr val="7030A0"/>
              </a:solidFill>
              <a:ln>
                <a:noFill/>
              </a:ln>
              <a:effectLst/>
            </c:spPr>
            <c:extLst>
              <c:ext xmlns:c16="http://schemas.microsoft.com/office/drawing/2014/chart" uri="{C3380CC4-5D6E-409C-BE32-E72D297353CC}">
                <c16:uniqueId val="{00000003-19FA-4716-AA5E-4BF6A0FE5876}"/>
              </c:ext>
            </c:extLst>
          </c:dPt>
          <c:dPt>
            <c:idx val="3"/>
            <c:invertIfNegative val="0"/>
            <c:bubble3D val="0"/>
            <c:spPr>
              <a:solidFill>
                <a:srgbClr val="92D050"/>
              </a:solidFill>
              <a:ln>
                <a:noFill/>
              </a:ln>
              <a:effectLst/>
            </c:spPr>
            <c:extLst>
              <c:ext xmlns:c16="http://schemas.microsoft.com/office/drawing/2014/chart" uri="{C3380CC4-5D6E-409C-BE32-E72D297353CC}">
                <c16:uniqueId val="{00000005-19FA-4716-AA5E-4BF6A0FE58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PA adecuada distribu'!$B$3:$E$3</c:f>
              <c:strCache>
                <c:ptCount val="4"/>
                <c:pt idx="0">
                  <c:v>Ene-Abr 2024</c:v>
                </c:pt>
                <c:pt idx="1">
                  <c:v>May-Ago 2024</c:v>
                </c:pt>
                <c:pt idx="2">
                  <c:v>Sep - Dic 2024</c:v>
                </c:pt>
                <c:pt idx="3">
                  <c:v>Ene-Abr 2025</c:v>
                </c:pt>
              </c:strCache>
            </c:strRef>
          </c:cat>
          <c:val>
            <c:numRef>
              <c:f>'porcentaje PA adecuada distribu'!$B$4:$E$4</c:f>
              <c:numCache>
                <c:formatCode>General</c:formatCode>
                <c:ptCount val="4"/>
                <c:pt idx="0">
                  <c:v>100</c:v>
                </c:pt>
                <c:pt idx="1">
                  <c:v>100</c:v>
                </c:pt>
                <c:pt idx="2">
                  <c:v>100</c:v>
                </c:pt>
                <c:pt idx="3">
                  <c:v>94.7</c:v>
                </c:pt>
              </c:numCache>
            </c:numRef>
          </c:val>
          <c:extLst>
            <c:ext xmlns:c16="http://schemas.microsoft.com/office/drawing/2014/chart" uri="{C3380CC4-5D6E-409C-BE32-E72D297353CC}">
              <c16:uniqueId val="{00000006-19FA-4716-AA5E-4BF6A0FE5876}"/>
            </c:ext>
          </c:extLst>
        </c:ser>
        <c:dLbls>
          <c:showLegendKey val="0"/>
          <c:showVal val="0"/>
          <c:showCatName val="0"/>
          <c:showSerName val="0"/>
          <c:showPercent val="0"/>
          <c:showBubbleSize val="0"/>
        </c:dLbls>
        <c:gapWidth val="219"/>
        <c:overlap val="-27"/>
        <c:axId val="440744112"/>
        <c:axId val="439466960"/>
      </c:barChart>
      <c:catAx>
        <c:axId val="44074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419"/>
          </a:p>
        </c:txPr>
        <c:crossAx val="439466960"/>
        <c:crosses val="autoZero"/>
        <c:auto val="1"/>
        <c:lblAlgn val="ctr"/>
        <c:lblOffset val="100"/>
        <c:noMultiLvlLbl val="0"/>
      </c:catAx>
      <c:valAx>
        <c:axId val="4394669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0744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'cumplimiento cuatrim planes'!$B$2</c:f>
              <c:strCache>
                <c:ptCount val="1"/>
                <c:pt idx="0">
                  <c:v>Ene-Abr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'cumplimiento cuatrim planes'!$B$3:$B$12</c:f>
              <c:numCache>
                <c:formatCode>General</c:formatCode>
                <c:ptCount val="10"/>
                <c:pt idx="0">
                  <c:v>100</c:v>
                </c:pt>
                <c:pt idx="1">
                  <c:v>100</c:v>
                </c:pt>
                <c:pt idx="2">
                  <c:v>100</c:v>
                </c:pt>
                <c:pt idx="3">
                  <c:v>99.11</c:v>
                </c:pt>
                <c:pt idx="4">
                  <c:v>100</c:v>
                </c:pt>
                <c:pt idx="5">
                  <c:v>100</c:v>
                </c:pt>
                <c:pt idx="6">
                  <c:v>95.91</c:v>
                </c:pt>
                <c:pt idx="7">
                  <c:v>97.1</c:v>
                </c:pt>
                <c:pt idx="8">
                  <c:v>99.69</c:v>
                </c:pt>
                <c:pt idx="9">
                  <c:v>99.38</c:v>
                </c:pt>
              </c:numCache>
            </c:numRef>
          </c:val>
          <c:extLst>
            <c:ext xmlns:c16="http://schemas.microsoft.com/office/drawing/2014/chart" uri="{C3380CC4-5D6E-409C-BE32-E72D297353CC}">
              <c16:uniqueId val="{00000000-F497-4216-800D-5606778DE108}"/>
            </c:ext>
          </c:extLst>
        </c:ser>
        <c:ser>
          <c:idx val="1"/>
          <c:order val="1"/>
          <c:tx>
            <c:strRef>
              <c:f>'cumplimiento cuatrim planes'!$C$2</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'cumplimiento cuatrim planes'!$C$3:$C$12</c:f>
              <c:numCache>
                <c:formatCode>General</c:formatCode>
                <c:ptCount val="10"/>
                <c:pt idx="0">
                  <c:v>100</c:v>
                </c:pt>
                <c:pt idx="1">
                  <c:v>98.74</c:v>
                </c:pt>
                <c:pt idx="2">
                  <c:v>100</c:v>
                </c:pt>
                <c:pt idx="3">
                  <c:v>100</c:v>
                </c:pt>
                <c:pt idx="4">
                  <c:v>94.44</c:v>
                </c:pt>
                <c:pt idx="5">
                  <c:v>100</c:v>
                </c:pt>
                <c:pt idx="6">
                  <c:v>100</c:v>
                </c:pt>
                <c:pt idx="7">
                  <c:v>100</c:v>
                </c:pt>
                <c:pt idx="8">
                  <c:v>100</c:v>
                </c:pt>
                <c:pt idx="9">
                  <c:v>100</c:v>
                </c:pt>
              </c:numCache>
            </c:numRef>
          </c:val>
          <c:extLst>
            <c:ext xmlns:c16="http://schemas.microsoft.com/office/drawing/2014/chart" uri="{C3380CC4-5D6E-409C-BE32-E72D297353CC}">
              <c16:uniqueId val="{00000001-F497-4216-800D-5606778DE108}"/>
            </c:ext>
          </c:extLst>
        </c:ser>
        <c:ser>
          <c:idx val="2"/>
          <c:order val="2"/>
          <c:tx>
            <c:strRef>
              <c:f>'cumplimiento cuatrim planes'!$D$2</c:f>
              <c:strCache>
                <c:ptCount val="1"/>
                <c:pt idx="0">
                  <c:v>Sep - 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'cumplimiento cuatrim planes'!$D$3:$D$12</c:f>
              <c:numCache>
                <c:formatCode>General</c:formatCode>
                <c:ptCount val="10"/>
                <c:pt idx="0">
                  <c:v>100</c:v>
                </c:pt>
                <c:pt idx="1">
                  <c:v>100</c:v>
                </c:pt>
                <c:pt idx="2">
                  <c:v>100</c:v>
                </c:pt>
                <c:pt idx="3">
                  <c:v>100</c:v>
                </c:pt>
                <c:pt idx="4">
                  <c:v>100</c:v>
                </c:pt>
                <c:pt idx="5">
                  <c:v>95.56</c:v>
                </c:pt>
                <c:pt idx="6">
                  <c:v>100</c:v>
                </c:pt>
                <c:pt idx="7">
                  <c:v>100</c:v>
                </c:pt>
                <c:pt idx="8">
                  <c:v>99.48</c:v>
                </c:pt>
                <c:pt idx="9">
                  <c:v>95.54</c:v>
                </c:pt>
              </c:numCache>
            </c:numRef>
          </c:val>
          <c:extLst>
            <c:ext xmlns:c16="http://schemas.microsoft.com/office/drawing/2014/chart" uri="{C3380CC4-5D6E-409C-BE32-E72D297353CC}">
              <c16:uniqueId val="{00000002-F497-4216-800D-5606778DE108}"/>
            </c:ext>
          </c:extLst>
        </c:ser>
        <c:ser>
          <c:idx val="3"/>
          <c:order val="3"/>
          <c:tx>
            <c:strRef>
              <c:f>'cumplimiento cuatrim planes'!$E$2</c:f>
              <c:strCache>
                <c:ptCount val="1"/>
                <c:pt idx="0">
                  <c:v>Ene-Abr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'cumplimiento cuatrim planes'!$E$3:$E$12</c:f>
              <c:numCache>
                <c:formatCode>General</c:formatCode>
                <c:ptCount val="10"/>
                <c:pt idx="0">
                  <c:v>100</c:v>
                </c:pt>
                <c:pt idx="1">
                  <c:v>100</c:v>
                </c:pt>
                <c:pt idx="2">
                  <c:v>100</c:v>
                </c:pt>
                <c:pt idx="3">
                  <c:v>100</c:v>
                </c:pt>
                <c:pt idx="4">
                  <c:v>100</c:v>
                </c:pt>
                <c:pt idx="5">
                  <c:v>100</c:v>
                </c:pt>
                <c:pt idx="6">
                  <c:v>100</c:v>
                </c:pt>
                <c:pt idx="7">
                  <c:v>100</c:v>
                </c:pt>
                <c:pt idx="8">
                  <c:v>100</c:v>
                </c:pt>
                <c:pt idx="9">
                  <c:v>96.14</c:v>
                </c:pt>
              </c:numCache>
            </c:numRef>
          </c:val>
          <c:extLst>
            <c:ext xmlns:c16="http://schemas.microsoft.com/office/drawing/2014/chart" uri="{C3380CC4-5D6E-409C-BE32-E72D297353CC}">
              <c16:uniqueId val="{00000003-F497-4216-800D-5606778DE108}"/>
            </c:ext>
          </c:extLst>
        </c:ser>
        <c:dLbls>
          <c:showLegendKey val="0"/>
          <c:showVal val="0"/>
          <c:showCatName val="0"/>
          <c:showSerName val="0"/>
          <c:showPercent val="0"/>
          <c:showBubbleSize val="0"/>
        </c:dLbls>
        <c:gapWidth val="182"/>
        <c:axId val="270926992"/>
        <c:axId val="270930320"/>
      </c:barChart>
      <c:catAx>
        <c:axId val="2709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270930320"/>
        <c:crosses val="autoZero"/>
        <c:auto val="1"/>
        <c:lblAlgn val="ctr"/>
        <c:lblOffset val="100"/>
        <c:noMultiLvlLbl val="0"/>
      </c:catAx>
      <c:valAx>
        <c:axId val="27093032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2709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legend>
    <c:plotVisOnly val="1"/>
    <c:dispBlanksAs val="gap"/>
    <c:showDLblsOverMax val="0"/>
  </c:chart>
  <c:spPr>
    <a:noFill/>
    <a:ln>
      <a:noFill/>
    </a:ln>
    <a:effectLst/>
  </c:spPr>
  <c:txPr>
    <a:bodyPr/>
    <a:lstStyle/>
    <a:p>
      <a:pPr>
        <a:defRPr b="0">
          <a:solidFill>
            <a:sysClr val="windowText" lastClr="000000"/>
          </a:solidFill>
        </a:defRPr>
      </a:pPr>
      <a:endParaRPr lang="es-419"/>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'cumplimiento cuatrim planes'!$B$17</c:f>
              <c:strCache>
                <c:ptCount val="1"/>
                <c:pt idx="0">
                  <c:v>Ene-Abr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planes'!$A$18:$A$25</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Gestión de Software</c:v>
                </c:pt>
              </c:strCache>
            </c:strRef>
          </c:cat>
          <c:val>
            <c:numRef>
              <c:f>'cumplimiento cuatrim planes'!$B$18:$B$25</c:f>
              <c:numCache>
                <c:formatCode>General</c:formatCode>
                <c:ptCount val="8"/>
                <c:pt idx="0">
                  <c:v>100</c:v>
                </c:pt>
                <c:pt idx="1">
                  <c:v>100</c:v>
                </c:pt>
                <c:pt idx="2">
                  <c:v>100</c:v>
                </c:pt>
                <c:pt idx="3">
                  <c:v>100</c:v>
                </c:pt>
                <c:pt idx="4">
                  <c:v>100</c:v>
                </c:pt>
                <c:pt idx="5">
                  <c:v>100</c:v>
                </c:pt>
                <c:pt idx="6">
                  <c:v>99.9</c:v>
                </c:pt>
                <c:pt idx="7">
                  <c:v>100</c:v>
                </c:pt>
              </c:numCache>
            </c:numRef>
          </c:val>
          <c:extLst>
            <c:ext xmlns:c16="http://schemas.microsoft.com/office/drawing/2014/chart" uri="{C3380CC4-5D6E-409C-BE32-E72D297353CC}">
              <c16:uniqueId val="{00000000-4CE4-4885-8F5B-AC5259C20765}"/>
            </c:ext>
          </c:extLst>
        </c:ser>
        <c:ser>
          <c:idx val="1"/>
          <c:order val="1"/>
          <c:tx>
            <c:strRef>
              <c:f>'cumplimiento cuatrim planes'!$C$17</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planes'!$A$18:$A$25</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Gestión de Software</c:v>
                </c:pt>
              </c:strCache>
            </c:strRef>
          </c:cat>
          <c:val>
            <c:numRef>
              <c:f>'cumplimiento cuatrim planes'!$C$18:$C$25</c:f>
              <c:numCache>
                <c:formatCode>General</c:formatCode>
                <c:ptCount val="8"/>
                <c:pt idx="0">
                  <c:v>100</c:v>
                </c:pt>
                <c:pt idx="1">
                  <c:v>93.75</c:v>
                </c:pt>
                <c:pt idx="2">
                  <c:v>100</c:v>
                </c:pt>
                <c:pt idx="3">
                  <c:v>100</c:v>
                </c:pt>
                <c:pt idx="4">
                  <c:v>100</c:v>
                </c:pt>
                <c:pt idx="5">
                  <c:v>100</c:v>
                </c:pt>
                <c:pt idx="6">
                  <c:v>100</c:v>
                </c:pt>
                <c:pt idx="7">
                  <c:v>100</c:v>
                </c:pt>
              </c:numCache>
            </c:numRef>
          </c:val>
          <c:extLst>
            <c:ext xmlns:c16="http://schemas.microsoft.com/office/drawing/2014/chart" uri="{C3380CC4-5D6E-409C-BE32-E72D297353CC}">
              <c16:uniqueId val="{00000001-4CE4-4885-8F5B-AC5259C20765}"/>
            </c:ext>
          </c:extLst>
        </c:ser>
        <c:ser>
          <c:idx val="2"/>
          <c:order val="2"/>
          <c:tx>
            <c:strRef>
              <c:f>'cumplimiento cuatrim planes'!$D$17</c:f>
              <c:strCache>
                <c:ptCount val="1"/>
                <c:pt idx="0">
                  <c:v>Sep - 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planes'!$A$18:$A$25</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Gestión de Software</c:v>
                </c:pt>
              </c:strCache>
            </c:strRef>
          </c:cat>
          <c:val>
            <c:numRef>
              <c:f>'cumplimiento cuatrim planes'!$D$18:$D$25</c:f>
              <c:numCache>
                <c:formatCode>General</c:formatCode>
                <c:ptCount val="8"/>
                <c:pt idx="0">
                  <c:v>100</c:v>
                </c:pt>
                <c:pt idx="1">
                  <c:v>100</c:v>
                </c:pt>
                <c:pt idx="2">
                  <c:v>100</c:v>
                </c:pt>
                <c:pt idx="3">
                  <c:v>100</c:v>
                </c:pt>
                <c:pt idx="4">
                  <c:v>100</c:v>
                </c:pt>
                <c:pt idx="5">
                  <c:v>97.92</c:v>
                </c:pt>
                <c:pt idx="6">
                  <c:v>98.75</c:v>
                </c:pt>
                <c:pt idx="7">
                  <c:v>98.14</c:v>
                </c:pt>
              </c:numCache>
            </c:numRef>
          </c:val>
          <c:extLst>
            <c:ext xmlns:c16="http://schemas.microsoft.com/office/drawing/2014/chart" uri="{C3380CC4-5D6E-409C-BE32-E72D297353CC}">
              <c16:uniqueId val="{00000002-4CE4-4885-8F5B-AC5259C20765}"/>
            </c:ext>
          </c:extLst>
        </c:ser>
        <c:ser>
          <c:idx val="3"/>
          <c:order val="3"/>
          <c:tx>
            <c:strRef>
              <c:f>'cumplimiento cuatrim planes'!$E$17</c:f>
              <c:strCache>
                <c:ptCount val="1"/>
                <c:pt idx="0">
                  <c:v>Ene-Abr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'cumplimiento cuatrim planes'!$A$18:$A$25</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Gestión de Software</c:v>
                </c:pt>
              </c:strCache>
            </c:strRef>
          </c:cat>
          <c:val>
            <c:numRef>
              <c:f>'cumplimiento cuatrim planes'!$E$18:$E$25</c:f>
              <c:numCache>
                <c:formatCode>General</c:formatCode>
                <c:ptCount val="8"/>
                <c:pt idx="0">
                  <c:v>100</c:v>
                </c:pt>
                <c:pt idx="1">
                  <c:v>95</c:v>
                </c:pt>
                <c:pt idx="2">
                  <c:v>100</c:v>
                </c:pt>
                <c:pt idx="3">
                  <c:v>100</c:v>
                </c:pt>
                <c:pt idx="4">
                  <c:v>100</c:v>
                </c:pt>
                <c:pt idx="5">
                  <c:v>100</c:v>
                </c:pt>
                <c:pt idx="6">
                  <c:v>100</c:v>
                </c:pt>
                <c:pt idx="7">
                  <c:v>100</c:v>
                </c:pt>
              </c:numCache>
            </c:numRef>
          </c:val>
          <c:extLst>
            <c:ext xmlns:c16="http://schemas.microsoft.com/office/drawing/2014/chart" uri="{C3380CC4-5D6E-409C-BE32-E72D297353CC}">
              <c16:uniqueId val="{00000003-4CE4-4885-8F5B-AC5259C20765}"/>
            </c:ext>
          </c:extLst>
        </c:ser>
        <c:dLbls>
          <c:showLegendKey val="0"/>
          <c:showVal val="0"/>
          <c:showCatName val="0"/>
          <c:showSerName val="0"/>
          <c:showPercent val="0"/>
          <c:showBubbleSize val="0"/>
        </c:dLbls>
        <c:gapWidth val="182"/>
        <c:axId val="825113600"/>
        <c:axId val="183273968"/>
      </c:barChart>
      <c:catAx>
        <c:axId val="82511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183273968"/>
        <c:crosses val="autoZero"/>
        <c:auto val="1"/>
        <c:lblAlgn val="ctr"/>
        <c:lblOffset val="100"/>
        <c:noMultiLvlLbl val="0"/>
      </c:catAx>
      <c:valAx>
        <c:axId val="183273968"/>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825113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legend>
    <c:plotVisOnly val="1"/>
    <c:dispBlanksAs val="gap"/>
    <c:showDLblsOverMax val="0"/>
  </c:chart>
  <c:spPr>
    <a:noFill/>
    <a:ln>
      <a:noFill/>
    </a:ln>
    <a:effectLst/>
  </c:spPr>
  <c:txPr>
    <a:bodyPr/>
    <a:lstStyle/>
    <a:p>
      <a:pPr>
        <a:defRPr b="0">
          <a:solidFill>
            <a:sysClr val="windowText" lastClr="000000"/>
          </a:solidFill>
        </a:defRPr>
      </a:pPr>
      <a:endParaRPr lang="es-419"/>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'PORCENTAJE TERMINACION ESTADIAS'!$B$2</c:f>
              <c:strCache>
                <c:ptCount val="1"/>
                <c:pt idx="0">
                  <c:v>May-Ago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'PORCENTAJE TERMINACION ESTADIAS'!$B$3:$B$12</c:f>
              <c:numCache>
                <c:formatCode>General</c:formatCode>
                <c:ptCount val="10"/>
                <c:pt idx="0">
                  <c:v>100</c:v>
                </c:pt>
                <c:pt idx="1">
                  <c:v>100</c:v>
                </c:pt>
                <c:pt idx="2">
                  <c:v>100</c:v>
                </c:pt>
                <c:pt idx="3">
                  <c:v>100</c:v>
                </c:pt>
                <c:pt idx="4">
                  <c:v>100</c:v>
                </c:pt>
                <c:pt idx="5">
                  <c:v>100</c:v>
                </c:pt>
                <c:pt idx="6">
                  <c:v>100</c:v>
                </c:pt>
                <c:pt idx="7">
                  <c:v>100</c:v>
                </c:pt>
                <c:pt idx="8">
                  <c:v>100</c:v>
                </c:pt>
                <c:pt idx="9">
                  <c:v>100</c:v>
                </c:pt>
              </c:numCache>
            </c:numRef>
          </c:val>
          <c:extLst>
            <c:ext xmlns:c16="http://schemas.microsoft.com/office/drawing/2014/chart" uri="{C3380CC4-5D6E-409C-BE32-E72D297353CC}">
              <c16:uniqueId val="{00000000-373C-4D22-A805-FAD213353036}"/>
            </c:ext>
          </c:extLst>
        </c:ser>
        <c:ser>
          <c:idx val="1"/>
          <c:order val="1"/>
          <c:tx>
            <c:strRef>
              <c:f>'PORCENTAJE TERMINACION ESTADIAS'!$C$2</c:f>
              <c:strCache>
                <c:ptCount val="1"/>
                <c:pt idx="0">
                  <c:v>May-Ago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'PORCENTAJE TERMINACION ESTADIAS'!$C$3:$C$12</c:f>
              <c:numCache>
                <c:formatCode>General</c:formatCode>
                <c:ptCount val="10"/>
                <c:pt idx="0">
                  <c:v>100</c:v>
                </c:pt>
                <c:pt idx="1">
                  <c:v>100</c:v>
                </c:pt>
                <c:pt idx="2">
                  <c:v>100</c:v>
                </c:pt>
                <c:pt idx="3">
                  <c:v>100</c:v>
                </c:pt>
                <c:pt idx="4">
                  <c:v>100</c:v>
                </c:pt>
                <c:pt idx="5">
                  <c:v>100</c:v>
                </c:pt>
                <c:pt idx="6">
                  <c:v>100</c:v>
                </c:pt>
                <c:pt idx="7">
                  <c:v>100</c:v>
                </c:pt>
                <c:pt idx="8">
                  <c:v>100</c:v>
                </c:pt>
                <c:pt idx="9">
                  <c:v>100</c:v>
                </c:pt>
              </c:numCache>
            </c:numRef>
          </c:val>
          <c:extLst>
            <c:ext xmlns:c16="http://schemas.microsoft.com/office/drawing/2014/chart" uri="{C3380CC4-5D6E-409C-BE32-E72D297353CC}">
              <c16:uniqueId val="{00000001-373C-4D22-A805-FAD213353036}"/>
            </c:ext>
          </c:extLst>
        </c:ser>
        <c:ser>
          <c:idx val="2"/>
          <c:order val="2"/>
          <c:tx>
            <c:strRef>
              <c:f>'PORCENTAJE TERMINACION ESTADIAS'!$D$2</c:f>
              <c:strCache>
                <c:ptCount val="1"/>
                <c:pt idx="0">
                  <c:v>May-Ago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'PORCENTAJE TERMINACION ESTADIAS'!$D$3:$D$12</c:f>
              <c:numCache>
                <c:formatCode>General</c:formatCode>
                <c:ptCount val="10"/>
                <c:pt idx="0">
                  <c:v>100</c:v>
                </c:pt>
                <c:pt idx="1">
                  <c:v>91</c:v>
                </c:pt>
                <c:pt idx="2">
                  <c:v>99</c:v>
                </c:pt>
                <c:pt idx="3">
                  <c:v>100</c:v>
                </c:pt>
                <c:pt idx="4">
                  <c:v>100</c:v>
                </c:pt>
                <c:pt idx="5">
                  <c:v>100</c:v>
                </c:pt>
                <c:pt idx="6">
                  <c:v>97</c:v>
                </c:pt>
                <c:pt idx="7">
                  <c:v>97</c:v>
                </c:pt>
                <c:pt idx="8">
                  <c:v>98</c:v>
                </c:pt>
                <c:pt idx="9">
                  <c:v>100</c:v>
                </c:pt>
              </c:numCache>
            </c:numRef>
          </c:val>
          <c:extLst>
            <c:ext xmlns:c16="http://schemas.microsoft.com/office/drawing/2014/chart" uri="{C3380CC4-5D6E-409C-BE32-E72D297353CC}">
              <c16:uniqueId val="{00000002-373C-4D22-A805-FAD213353036}"/>
            </c:ext>
          </c:extLst>
        </c:ser>
        <c:ser>
          <c:idx val="3"/>
          <c:order val="3"/>
          <c:tx>
            <c:strRef>
              <c:f>'PORCENTAJE TERMINACION ESTADIAS'!$E$2</c:f>
              <c:strCache>
                <c:ptCount val="1"/>
                <c:pt idx="0">
                  <c:v>May-Ago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ESTADIAS'!$A$3:$A$12</c:f>
              <c:strCache>
                <c:ptCount val="10"/>
                <c:pt idx="0">
                  <c:v>Procesos alimentarios</c:v>
                </c:pt>
                <c:pt idx="1">
                  <c:v>Mecánica</c:v>
                </c:pt>
                <c:pt idx="2">
                  <c:v>Administracion Area Formulación y Evaluación de Proyectos</c:v>
                </c:pt>
                <c:pt idx="3">
                  <c:v>Mecatrónica Automatización</c:v>
                </c:pt>
                <c:pt idx="4">
                  <c:v>Mecatrónica Instalaciones Elec. Eficientes</c:v>
                </c:pt>
                <c:pt idx="5">
                  <c:v>Energías Renovables</c:v>
                </c:pt>
                <c:pt idx="6">
                  <c:v>Turismo A. Desarrollo de Productos Alternativos</c:v>
                </c:pt>
                <c:pt idx="7">
                  <c:v>Turismo A. Hotelería</c:v>
                </c:pt>
                <c:pt idx="8">
                  <c:v>Gastronomía</c:v>
                </c:pt>
                <c:pt idx="9">
                  <c:v>Tecnologías de la Información  Desarrollo de Software Multiplataforma</c:v>
                </c:pt>
              </c:strCache>
            </c:strRef>
          </c:cat>
          <c:val>
            <c:numRef>
              <c:f>'PORCENTAJE TERMINACION ESTADIAS'!$E$3:$E$12</c:f>
              <c:numCache>
                <c:formatCode>General</c:formatCode>
                <c:ptCount val="10"/>
                <c:pt idx="0">
                  <c:v>96</c:v>
                </c:pt>
                <c:pt idx="1">
                  <c:v>100</c:v>
                </c:pt>
                <c:pt idx="2">
                  <c:v>94</c:v>
                </c:pt>
                <c:pt idx="3">
                  <c:v>95</c:v>
                </c:pt>
                <c:pt idx="4">
                  <c:v>100</c:v>
                </c:pt>
                <c:pt idx="5">
                  <c:v>100</c:v>
                </c:pt>
                <c:pt idx="6">
                  <c:v>97</c:v>
                </c:pt>
                <c:pt idx="7">
                  <c:v>96</c:v>
                </c:pt>
                <c:pt idx="8">
                  <c:v>93</c:v>
                </c:pt>
                <c:pt idx="9">
                  <c:v>100</c:v>
                </c:pt>
              </c:numCache>
            </c:numRef>
          </c:val>
          <c:extLst>
            <c:ext xmlns:c16="http://schemas.microsoft.com/office/drawing/2014/chart" uri="{C3380CC4-5D6E-409C-BE32-E72D297353CC}">
              <c16:uniqueId val="{00000003-373C-4D22-A805-FAD213353036}"/>
            </c:ext>
          </c:extLst>
        </c:ser>
        <c:dLbls>
          <c:showLegendKey val="0"/>
          <c:showVal val="0"/>
          <c:showCatName val="0"/>
          <c:showSerName val="0"/>
          <c:showPercent val="0"/>
          <c:showBubbleSize val="0"/>
        </c:dLbls>
        <c:gapWidth val="219"/>
        <c:overlap val="-27"/>
        <c:axId val="441385888"/>
        <c:axId val="441386304"/>
      </c:barChart>
      <c:catAx>
        <c:axId val="44138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1386304"/>
        <c:crosses val="autoZero"/>
        <c:auto val="1"/>
        <c:lblAlgn val="ctr"/>
        <c:lblOffset val="100"/>
        <c:noMultiLvlLbl val="0"/>
      </c:catAx>
      <c:valAx>
        <c:axId val="4413863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138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'PORCENTAJE TERMINACION ESTADIAS'!$B$14</c:f>
              <c:strCache>
                <c:ptCount val="1"/>
                <c:pt idx="0">
                  <c:v>Ene  –Abr 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ESTADIAS'!$A$15:$A$22</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Desarrollo y Gestión de Software</c:v>
                </c:pt>
              </c:strCache>
            </c:strRef>
          </c:cat>
          <c:val>
            <c:numRef>
              <c:f>'PORCENTAJE TERMINACION ESTADIAS'!$B$15:$B$22</c:f>
              <c:numCache>
                <c:formatCode>General</c:formatCode>
                <c:ptCount val="8"/>
                <c:pt idx="0">
                  <c:v>100</c:v>
                </c:pt>
                <c:pt idx="1">
                  <c:v>100</c:v>
                </c:pt>
                <c:pt idx="2">
                  <c:v>100</c:v>
                </c:pt>
                <c:pt idx="3">
                  <c:v>100</c:v>
                </c:pt>
                <c:pt idx="4">
                  <c:v>100</c:v>
                </c:pt>
                <c:pt idx="5">
                  <c:v>100</c:v>
                </c:pt>
                <c:pt idx="6">
                  <c:v>100</c:v>
                </c:pt>
                <c:pt idx="7">
                  <c:v>100</c:v>
                </c:pt>
              </c:numCache>
            </c:numRef>
          </c:val>
          <c:extLst>
            <c:ext xmlns:c16="http://schemas.microsoft.com/office/drawing/2014/chart" uri="{C3380CC4-5D6E-409C-BE32-E72D297353CC}">
              <c16:uniqueId val="{00000000-A02C-4BDB-B8AF-CF590E507A46}"/>
            </c:ext>
          </c:extLst>
        </c:ser>
        <c:ser>
          <c:idx val="1"/>
          <c:order val="1"/>
          <c:tx>
            <c:strRef>
              <c:f>'PORCENTAJE TERMINACION ESTADIAS'!$C$14</c:f>
              <c:strCache>
                <c:ptCount val="1"/>
                <c:pt idx="0">
                  <c:v>Ene  –Abr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ESTADIAS'!$A$15:$A$22</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Desarrollo y Gestión de Software</c:v>
                </c:pt>
              </c:strCache>
            </c:strRef>
          </c:cat>
          <c:val>
            <c:numRef>
              <c:f>'PORCENTAJE TERMINACION ESTADIAS'!$C$15:$C$22</c:f>
              <c:numCache>
                <c:formatCode>General</c:formatCode>
                <c:ptCount val="8"/>
                <c:pt idx="0">
                  <c:v>100</c:v>
                </c:pt>
                <c:pt idx="1">
                  <c:v>100</c:v>
                </c:pt>
                <c:pt idx="2">
                  <c:v>97.47</c:v>
                </c:pt>
                <c:pt idx="3">
                  <c:v>100</c:v>
                </c:pt>
                <c:pt idx="4">
                  <c:v>100</c:v>
                </c:pt>
                <c:pt idx="5">
                  <c:v>96.36</c:v>
                </c:pt>
                <c:pt idx="6">
                  <c:v>98.73</c:v>
                </c:pt>
                <c:pt idx="7">
                  <c:v>100</c:v>
                </c:pt>
              </c:numCache>
            </c:numRef>
          </c:val>
          <c:extLst>
            <c:ext xmlns:c16="http://schemas.microsoft.com/office/drawing/2014/chart" uri="{C3380CC4-5D6E-409C-BE32-E72D297353CC}">
              <c16:uniqueId val="{00000001-A02C-4BDB-B8AF-CF590E507A46}"/>
            </c:ext>
          </c:extLst>
        </c:ser>
        <c:ser>
          <c:idx val="2"/>
          <c:order val="2"/>
          <c:tx>
            <c:strRef>
              <c:f>'PORCENTAJE TERMINACION ESTADIAS'!$D$14</c:f>
              <c:strCache>
                <c:ptCount val="1"/>
                <c:pt idx="0">
                  <c:v>Ene  –Abr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ESTADIAS'!$A$15:$A$22</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Desarrollo y Gestión de Software</c:v>
                </c:pt>
              </c:strCache>
            </c:strRef>
          </c:cat>
          <c:val>
            <c:numRef>
              <c:f>'PORCENTAJE TERMINACION ESTADIAS'!$D$15:$D$22</c:f>
              <c:numCache>
                <c:formatCode>General</c:formatCode>
                <c:ptCount val="8"/>
                <c:pt idx="0">
                  <c:v>100</c:v>
                </c:pt>
                <c:pt idx="1">
                  <c:v>100</c:v>
                </c:pt>
                <c:pt idx="2">
                  <c:v>97.47</c:v>
                </c:pt>
                <c:pt idx="3">
                  <c:v>100</c:v>
                </c:pt>
                <c:pt idx="4">
                  <c:v>100</c:v>
                </c:pt>
                <c:pt idx="5">
                  <c:v>96.36</c:v>
                </c:pt>
                <c:pt idx="6">
                  <c:v>98.73</c:v>
                </c:pt>
                <c:pt idx="7">
                  <c:v>100</c:v>
                </c:pt>
              </c:numCache>
            </c:numRef>
          </c:val>
          <c:extLst>
            <c:ext xmlns:c16="http://schemas.microsoft.com/office/drawing/2014/chart" uri="{C3380CC4-5D6E-409C-BE32-E72D297353CC}">
              <c16:uniqueId val="{00000002-A02C-4BDB-B8AF-CF590E507A46}"/>
            </c:ext>
          </c:extLst>
        </c:ser>
        <c:ser>
          <c:idx val="3"/>
          <c:order val="3"/>
          <c:tx>
            <c:strRef>
              <c:f>'PORCENTAJE TERMINACION ESTADIAS'!$E$14</c:f>
              <c:strCache>
                <c:ptCount val="1"/>
                <c:pt idx="0">
                  <c:v>Ene  –Abr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'PORCENTAJE TERMINACION ESTADIAS'!$A$15:$A$22</c:f>
              <c:strCache>
                <c:ptCount val="8"/>
                <c:pt idx="0">
                  <c:v>Procesos Bioalimentarios</c:v>
                </c:pt>
                <c:pt idx="1">
                  <c:v>Metalmecánica</c:v>
                </c:pt>
                <c:pt idx="2">
                  <c:v>Gestión de Negocios y Proyectos</c:v>
                </c:pt>
                <c:pt idx="3">
                  <c:v>Mecatrónica</c:v>
                </c:pt>
                <c:pt idx="4">
                  <c:v>Energías Renovables</c:v>
                </c:pt>
                <c:pt idx="5">
                  <c:v>Gestión y Desarrollo Turístico</c:v>
                </c:pt>
                <c:pt idx="6">
                  <c:v>Gastronomía</c:v>
                </c:pt>
                <c:pt idx="7">
                  <c:v>Desarrollo y Gestión de Software</c:v>
                </c:pt>
              </c:strCache>
            </c:strRef>
          </c:cat>
          <c:val>
            <c:numRef>
              <c:f>'PORCENTAJE TERMINACION ESTADIAS'!$E$15:$E$22</c:f>
              <c:numCache>
                <c:formatCode>General</c:formatCode>
                <c:ptCount val="8"/>
                <c:pt idx="0">
                  <c:v>100</c:v>
                </c:pt>
                <c:pt idx="1">
                  <c:v>100</c:v>
                </c:pt>
                <c:pt idx="2">
                  <c:v>97.47</c:v>
                </c:pt>
                <c:pt idx="3">
                  <c:v>100</c:v>
                </c:pt>
                <c:pt idx="4">
                  <c:v>100</c:v>
                </c:pt>
                <c:pt idx="5">
                  <c:v>96.36</c:v>
                </c:pt>
                <c:pt idx="6">
                  <c:v>98.73</c:v>
                </c:pt>
                <c:pt idx="7">
                  <c:v>100</c:v>
                </c:pt>
              </c:numCache>
            </c:numRef>
          </c:val>
          <c:extLst>
            <c:ext xmlns:c16="http://schemas.microsoft.com/office/drawing/2014/chart" uri="{C3380CC4-5D6E-409C-BE32-E72D297353CC}">
              <c16:uniqueId val="{00000003-A02C-4BDB-B8AF-CF590E507A46}"/>
            </c:ext>
          </c:extLst>
        </c:ser>
        <c:dLbls>
          <c:showLegendKey val="0"/>
          <c:showVal val="0"/>
          <c:showCatName val="0"/>
          <c:showSerName val="0"/>
          <c:showPercent val="0"/>
          <c:showBubbleSize val="0"/>
        </c:dLbls>
        <c:gapWidth val="219"/>
        <c:overlap val="-27"/>
        <c:axId val="463842768"/>
        <c:axId val="439466128"/>
      </c:barChart>
      <c:catAx>
        <c:axId val="46384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439466128"/>
        <c:crosses val="autoZero"/>
        <c:auto val="1"/>
        <c:lblAlgn val="ctr"/>
        <c:lblOffset val="100"/>
        <c:noMultiLvlLbl val="0"/>
      </c:catAx>
      <c:valAx>
        <c:axId val="4394661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6384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4"/>
            </a:solidFill>
            <a:ln>
              <a:noFill/>
            </a:ln>
            <a:effectLst/>
          </c:spPr>
          <c:invertIfNegative val="0"/>
          <c:dPt>
            <c:idx val="1"/>
            <c:invertIfNegative val="0"/>
            <c:bubble3D val="0"/>
            <c:spPr>
              <a:solidFill>
                <a:srgbClr val="92D050"/>
              </a:solidFill>
              <a:ln>
                <a:solidFill>
                  <a:srgbClr val="92D050"/>
                </a:solidFill>
              </a:ln>
              <a:effectLst/>
            </c:spPr>
            <c:extLst>
              <c:ext xmlns:c16="http://schemas.microsoft.com/office/drawing/2014/chart" uri="{C3380CC4-5D6E-409C-BE32-E72D297353CC}">
                <c16:uniqueId val="{00000001-6018-4084-AC17-CC34DCB62B98}"/>
              </c:ext>
            </c:extLst>
          </c:dPt>
          <c:dPt>
            <c:idx val="2"/>
            <c:invertIfNegative val="0"/>
            <c:bubble3D val="0"/>
            <c:spPr>
              <a:solidFill>
                <a:srgbClr val="00B0F0"/>
              </a:solidFill>
              <a:ln>
                <a:noFill/>
              </a:ln>
              <a:effectLst/>
            </c:spPr>
            <c:extLst>
              <c:ext xmlns:c16="http://schemas.microsoft.com/office/drawing/2014/chart" uri="{C3380CC4-5D6E-409C-BE32-E72D297353CC}">
                <c16:uniqueId val="{00000003-6018-4084-AC17-CC34DCB62B98}"/>
              </c:ext>
            </c:extLst>
          </c:dPt>
          <c:dPt>
            <c:idx val="3"/>
            <c:invertIfNegative val="0"/>
            <c:bubble3D val="0"/>
            <c:spPr>
              <a:solidFill>
                <a:srgbClr val="7030A0"/>
              </a:solidFill>
              <a:ln>
                <a:noFill/>
              </a:ln>
              <a:effectLst/>
            </c:spPr>
            <c:extLst>
              <c:ext xmlns:c16="http://schemas.microsoft.com/office/drawing/2014/chart" uri="{C3380CC4-5D6E-409C-BE32-E72D297353CC}">
                <c16:uniqueId val="{00000005-6018-4084-AC17-CC34DCB62B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'EMPRESAS ESTADIAS'!$A$3:$D$3</c:f>
              <c:strCache>
                <c:ptCount val="4"/>
                <c:pt idx="0">
                  <c:v>May- Ago 2021</c:v>
                </c:pt>
                <c:pt idx="1">
                  <c:v>May- Ago 2022</c:v>
                </c:pt>
                <c:pt idx="2">
                  <c:v>May- Ago 2023</c:v>
                </c:pt>
                <c:pt idx="3">
                  <c:v>May- Ago 2024</c:v>
                </c:pt>
              </c:strCache>
            </c:strRef>
          </c:cat>
          <c:val>
            <c:numRef>
              <c:f>'EMPRESAS ESTADIAS'!$A$4:$D$4</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6-6018-4084-AC17-CC34DCB62B98}"/>
            </c:ext>
          </c:extLst>
        </c:ser>
        <c:dLbls>
          <c:showLegendKey val="0"/>
          <c:showVal val="0"/>
          <c:showCatName val="0"/>
          <c:showSerName val="0"/>
          <c:showPercent val="0"/>
          <c:showBubbleSize val="0"/>
        </c:dLbls>
        <c:gapWidth val="219"/>
        <c:overlap val="-27"/>
        <c:axId val="445861904"/>
        <c:axId val="445862320"/>
      </c:barChart>
      <c:catAx>
        <c:axId val="44586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5862320"/>
        <c:crosses val="autoZero"/>
        <c:auto val="1"/>
        <c:lblAlgn val="ctr"/>
        <c:lblOffset val="100"/>
        <c:noMultiLvlLbl val="0"/>
      </c:catAx>
      <c:valAx>
        <c:axId val="445862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5861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8302-4C09-BAAA-9954DEE3DCEA}"/>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3-8302-4C09-BAAA-9954DEE3DCEA}"/>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8302-4C09-BAAA-9954DEE3DCEA}"/>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7-8302-4C09-BAAA-9954DEE3DC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'EMPRESAS ESTADIAS'!$A$25:$D$25</c:f>
              <c:strCache>
                <c:ptCount val="4"/>
                <c:pt idx="0">
                  <c:v>Ene-Abr 2022</c:v>
                </c:pt>
                <c:pt idx="1">
                  <c:v>Ene-Abr 2023</c:v>
                </c:pt>
                <c:pt idx="2">
                  <c:v>Ene-Abr 2024</c:v>
                </c:pt>
                <c:pt idx="3">
                  <c:v>Ene-Abr 2025</c:v>
                </c:pt>
              </c:strCache>
            </c:strRef>
          </c:cat>
          <c:val>
            <c:numRef>
              <c:f>'EMPRESAS ESTADIAS'!$A$26:$D$26</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8-8302-4C09-BAAA-9954DEE3DCEA}"/>
            </c:ext>
          </c:extLst>
        </c:ser>
        <c:dLbls>
          <c:showLegendKey val="0"/>
          <c:showVal val="0"/>
          <c:showCatName val="0"/>
          <c:showSerName val="0"/>
          <c:showPercent val="0"/>
          <c:showBubbleSize val="0"/>
        </c:dLbls>
        <c:gapWidth val="219"/>
        <c:overlap val="-27"/>
        <c:axId val="423425744"/>
        <c:axId val="456323824"/>
      </c:barChart>
      <c:catAx>
        <c:axId val="42342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419"/>
          </a:p>
        </c:txPr>
        <c:crossAx val="456323824"/>
        <c:crosses val="autoZero"/>
        <c:auto val="1"/>
        <c:lblAlgn val="ctr"/>
        <c:lblOffset val="100"/>
        <c:noMultiLvlLbl val="0"/>
      </c:catAx>
      <c:valAx>
        <c:axId val="45632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2342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FFF00"/>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146-4255-A4F9-A0EC9E908BB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146-4255-A4F9-A0EC9E908BBE}"/>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5-8146-4255-A4F9-A0EC9E908BB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8146-4255-A4F9-A0EC9E908BB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eval'!$A$3:$D$3</c:f>
              <c:strCache>
                <c:ptCount val="4"/>
                <c:pt idx="0">
                  <c:v>Ene-Abr 2024</c:v>
                </c:pt>
                <c:pt idx="1">
                  <c:v>May- Ago 2024</c:v>
                </c:pt>
                <c:pt idx="2">
                  <c:v>Sep - Dic 2024</c:v>
                </c:pt>
                <c:pt idx="3">
                  <c:v>Ene-Abr 2025</c:v>
                </c:pt>
              </c:strCache>
            </c:strRef>
          </c:cat>
          <c:val>
            <c:numRef>
              <c:f>'% docentes eval'!$A$4:$D$4</c:f>
              <c:numCache>
                <c:formatCode>General</c:formatCode>
                <c:ptCount val="4"/>
                <c:pt idx="0">
                  <c:v>97.6</c:v>
                </c:pt>
                <c:pt idx="1">
                  <c:v>96.9</c:v>
                </c:pt>
                <c:pt idx="2">
                  <c:v>97.6</c:v>
                </c:pt>
                <c:pt idx="3">
                  <c:v>91.6</c:v>
                </c:pt>
              </c:numCache>
            </c:numRef>
          </c:val>
          <c:extLst>
            <c:ext xmlns:c16="http://schemas.microsoft.com/office/drawing/2014/chart" uri="{C3380CC4-5D6E-409C-BE32-E72D297353CC}">
              <c16:uniqueId val="{00000008-8146-4255-A4F9-A0EC9E908BBE}"/>
            </c:ext>
          </c:extLst>
        </c:ser>
        <c:dLbls>
          <c:showLegendKey val="0"/>
          <c:showVal val="0"/>
          <c:showCatName val="0"/>
          <c:showSerName val="0"/>
          <c:showPercent val="0"/>
          <c:showBubbleSize val="0"/>
        </c:dLbls>
        <c:gapWidth val="219"/>
        <c:overlap val="-27"/>
        <c:axId val="738373104"/>
        <c:axId val="738373520"/>
      </c:barChart>
      <c:catAx>
        <c:axId val="73837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419"/>
          </a:p>
        </c:txPr>
        <c:crossAx val="738373520"/>
        <c:crosses val="autoZero"/>
        <c:auto val="1"/>
        <c:lblAlgn val="ctr"/>
        <c:lblOffset val="100"/>
        <c:noMultiLvlLbl val="0"/>
      </c:catAx>
      <c:valAx>
        <c:axId val="73837352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738373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1-0DC9-42C5-8E91-C8BE837D9F3C}"/>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3-0DC9-42C5-8E91-C8BE837D9F3C}"/>
              </c:ext>
            </c:extLst>
          </c:dPt>
          <c:dPt>
            <c:idx val="3"/>
            <c:invertIfNegative val="0"/>
            <c:bubble3D val="0"/>
            <c:spPr>
              <a:solidFill>
                <a:srgbClr val="00B0F0"/>
              </a:solidFill>
              <a:ln>
                <a:noFill/>
              </a:ln>
              <a:effectLst/>
            </c:spPr>
            <c:extLst>
              <c:ext xmlns:c16="http://schemas.microsoft.com/office/drawing/2014/chart" uri="{C3380CC4-5D6E-409C-BE32-E72D297353CC}">
                <c16:uniqueId val="{00000005-0DC9-42C5-8E91-C8BE837D9F3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eval'!$A$25:$D$25</c:f>
              <c:strCache>
                <c:ptCount val="4"/>
                <c:pt idx="0">
                  <c:v>Ene-Abr 2024</c:v>
                </c:pt>
                <c:pt idx="1">
                  <c:v>May- Ago 2024</c:v>
                </c:pt>
                <c:pt idx="2">
                  <c:v>Sep - Dic 2024</c:v>
                </c:pt>
                <c:pt idx="3">
                  <c:v>Ene-Abr 2025</c:v>
                </c:pt>
              </c:strCache>
            </c:strRef>
          </c:cat>
          <c:val>
            <c:numRef>
              <c:f>'% docentes eval'!$A$26:$D$26</c:f>
              <c:numCache>
                <c:formatCode>General</c:formatCode>
                <c:ptCount val="4"/>
                <c:pt idx="0">
                  <c:v>93.9</c:v>
                </c:pt>
                <c:pt idx="1">
                  <c:v>96.7</c:v>
                </c:pt>
                <c:pt idx="2">
                  <c:v>97.9</c:v>
                </c:pt>
                <c:pt idx="3">
                  <c:v>98.5</c:v>
                </c:pt>
              </c:numCache>
            </c:numRef>
          </c:val>
          <c:extLst>
            <c:ext xmlns:c16="http://schemas.microsoft.com/office/drawing/2014/chart" uri="{C3380CC4-5D6E-409C-BE32-E72D297353CC}">
              <c16:uniqueId val="{00000006-0DC9-42C5-8E91-C8BE837D9F3C}"/>
            </c:ext>
          </c:extLst>
        </c:ser>
        <c:dLbls>
          <c:showLegendKey val="0"/>
          <c:showVal val="0"/>
          <c:showCatName val="0"/>
          <c:showSerName val="0"/>
          <c:showPercent val="0"/>
          <c:showBubbleSize val="0"/>
        </c:dLbls>
        <c:gapWidth val="219"/>
        <c:overlap val="-27"/>
        <c:axId val="817052976"/>
        <c:axId val="817053392"/>
      </c:barChart>
      <c:catAx>
        <c:axId val="81705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s-419"/>
          </a:p>
        </c:txPr>
        <c:crossAx val="817053392"/>
        <c:crosses val="autoZero"/>
        <c:auto val="1"/>
        <c:lblAlgn val="ctr"/>
        <c:lblOffset val="100"/>
        <c:noMultiLvlLbl val="0"/>
      </c:catAx>
      <c:valAx>
        <c:axId val="81705339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817052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matricula!$B$2</c:f>
              <c:strCache>
                <c:ptCount val="1"/>
                <c:pt idx="0">
                  <c:v>Ene - 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matricula!$A$3:$A$12</c:f>
              <c:strCache>
                <c:ptCount val="10"/>
                <c:pt idx="0">
                  <c:v>Procesos alimentarios</c:v>
                </c:pt>
                <c:pt idx="1">
                  <c:v>Mecánica</c:v>
                </c:pt>
                <c:pt idx="2">
                  <c:v>Administración Área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matricula!$B$3:$B$12</c:f>
              <c:numCache>
                <c:formatCode>General</c:formatCode>
                <c:ptCount val="10"/>
                <c:pt idx="0">
                  <c:v>66</c:v>
                </c:pt>
                <c:pt idx="1">
                  <c:v>82</c:v>
                </c:pt>
                <c:pt idx="2">
                  <c:v>211</c:v>
                </c:pt>
                <c:pt idx="3">
                  <c:v>120</c:v>
                </c:pt>
                <c:pt idx="4">
                  <c:v>46</c:v>
                </c:pt>
                <c:pt idx="5">
                  <c:v>46</c:v>
                </c:pt>
                <c:pt idx="6">
                  <c:v>56</c:v>
                </c:pt>
                <c:pt idx="7">
                  <c:v>49</c:v>
                </c:pt>
                <c:pt idx="8">
                  <c:v>300</c:v>
                </c:pt>
                <c:pt idx="9">
                  <c:v>153</c:v>
                </c:pt>
              </c:numCache>
            </c:numRef>
          </c:val>
          <c:extLst>
            <c:ext xmlns:c16="http://schemas.microsoft.com/office/drawing/2014/chart" uri="{C3380CC4-5D6E-409C-BE32-E72D297353CC}">
              <c16:uniqueId val="{00000000-E4DB-44F4-8680-F8D96C4895AD}"/>
            </c:ext>
          </c:extLst>
        </c:ser>
        <c:ser>
          <c:idx val="1"/>
          <c:order val="1"/>
          <c:tx>
            <c:strRef>
              <c:f>matricula!$C$2</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matricula!$A$3:$A$12</c:f>
              <c:strCache>
                <c:ptCount val="10"/>
                <c:pt idx="0">
                  <c:v>Procesos alimentarios</c:v>
                </c:pt>
                <c:pt idx="1">
                  <c:v>Mecánica</c:v>
                </c:pt>
                <c:pt idx="2">
                  <c:v>Administración Área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matricula!$C$3:$C$12</c:f>
              <c:numCache>
                <c:formatCode>General</c:formatCode>
                <c:ptCount val="10"/>
                <c:pt idx="0">
                  <c:v>55</c:v>
                </c:pt>
                <c:pt idx="1">
                  <c:v>70</c:v>
                </c:pt>
                <c:pt idx="2">
                  <c:v>186</c:v>
                </c:pt>
                <c:pt idx="3">
                  <c:v>99</c:v>
                </c:pt>
                <c:pt idx="4">
                  <c:v>45</c:v>
                </c:pt>
                <c:pt idx="5">
                  <c:v>41</c:v>
                </c:pt>
                <c:pt idx="6">
                  <c:v>51</c:v>
                </c:pt>
                <c:pt idx="7">
                  <c:v>49</c:v>
                </c:pt>
                <c:pt idx="8">
                  <c:v>273</c:v>
                </c:pt>
                <c:pt idx="9">
                  <c:v>133</c:v>
                </c:pt>
              </c:numCache>
            </c:numRef>
          </c:val>
          <c:extLst>
            <c:ext xmlns:c16="http://schemas.microsoft.com/office/drawing/2014/chart" uri="{C3380CC4-5D6E-409C-BE32-E72D297353CC}">
              <c16:uniqueId val="{00000001-E4DB-44F4-8680-F8D96C4895AD}"/>
            </c:ext>
          </c:extLst>
        </c:ser>
        <c:ser>
          <c:idx val="2"/>
          <c:order val="2"/>
          <c:tx>
            <c:strRef>
              <c:f>matricula!$D$2</c:f>
              <c:strCache>
                <c:ptCount val="1"/>
                <c:pt idx="0">
                  <c:v>Sep-Dic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matricula!$A$3:$A$12</c:f>
              <c:strCache>
                <c:ptCount val="10"/>
                <c:pt idx="0">
                  <c:v>Procesos alimentarios</c:v>
                </c:pt>
                <c:pt idx="1">
                  <c:v>Mecánica</c:v>
                </c:pt>
                <c:pt idx="2">
                  <c:v>Administración Área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matricula!$D$3:$D$12</c:f>
              <c:numCache>
                <c:formatCode>General</c:formatCode>
                <c:ptCount val="10"/>
                <c:pt idx="0">
                  <c:v>33</c:v>
                </c:pt>
                <c:pt idx="1">
                  <c:v>39</c:v>
                </c:pt>
                <c:pt idx="2">
                  <c:v>92</c:v>
                </c:pt>
                <c:pt idx="3">
                  <c:v>55</c:v>
                </c:pt>
                <c:pt idx="4">
                  <c:v>20</c:v>
                </c:pt>
                <c:pt idx="5">
                  <c:v>16</c:v>
                </c:pt>
                <c:pt idx="6">
                  <c:v>25</c:v>
                </c:pt>
                <c:pt idx="7">
                  <c:v>26</c:v>
                </c:pt>
                <c:pt idx="8">
                  <c:v>125</c:v>
                </c:pt>
                <c:pt idx="9">
                  <c:v>61</c:v>
                </c:pt>
              </c:numCache>
            </c:numRef>
          </c:val>
          <c:extLst>
            <c:ext xmlns:c16="http://schemas.microsoft.com/office/drawing/2014/chart" uri="{C3380CC4-5D6E-409C-BE32-E72D297353CC}">
              <c16:uniqueId val="{00000002-E4DB-44F4-8680-F8D96C4895AD}"/>
            </c:ext>
          </c:extLst>
        </c:ser>
        <c:ser>
          <c:idx val="3"/>
          <c:order val="3"/>
          <c:tx>
            <c:strRef>
              <c:f>matricula!$E$2</c:f>
              <c:strCache>
                <c:ptCount val="1"/>
                <c:pt idx="0">
                  <c:v>Ene - 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matricula!$A$3:$A$12</c:f>
              <c:strCache>
                <c:ptCount val="10"/>
                <c:pt idx="0">
                  <c:v>Procesos alimentarios</c:v>
                </c:pt>
                <c:pt idx="1">
                  <c:v>Mecánica</c:v>
                </c:pt>
                <c:pt idx="2">
                  <c:v>Administración Área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matricula!$E$3:$E$12</c:f>
              <c:numCache>
                <c:formatCode>General</c:formatCode>
                <c:ptCount val="10"/>
                <c:pt idx="0">
                  <c:v>34</c:v>
                </c:pt>
                <c:pt idx="1">
                  <c:v>40</c:v>
                </c:pt>
                <c:pt idx="2">
                  <c:v>92</c:v>
                </c:pt>
                <c:pt idx="3">
                  <c:v>58</c:v>
                </c:pt>
                <c:pt idx="4">
                  <c:v>21</c:v>
                </c:pt>
                <c:pt idx="5">
                  <c:v>16</c:v>
                </c:pt>
                <c:pt idx="6">
                  <c:v>24</c:v>
                </c:pt>
                <c:pt idx="7">
                  <c:v>26</c:v>
                </c:pt>
                <c:pt idx="8">
                  <c:v>118</c:v>
                </c:pt>
                <c:pt idx="9">
                  <c:v>61</c:v>
                </c:pt>
              </c:numCache>
            </c:numRef>
          </c:val>
          <c:extLst>
            <c:ext xmlns:c16="http://schemas.microsoft.com/office/drawing/2014/chart" uri="{C3380CC4-5D6E-409C-BE32-E72D297353CC}">
              <c16:uniqueId val="{00000003-E4DB-44F4-8680-F8D96C4895AD}"/>
            </c:ext>
          </c:extLst>
        </c:ser>
        <c:dLbls>
          <c:showLegendKey val="0"/>
          <c:showVal val="0"/>
          <c:showCatName val="0"/>
          <c:showSerName val="0"/>
          <c:showPercent val="0"/>
          <c:showBubbleSize val="0"/>
        </c:dLbls>
        <c:gapWidth val="219"/>
        <c:overlap val="-27"/>
        <c:axId val="1766564127"/>
        <c:axId val="1766564543"/>
      </c:barChart>
      <c:catAx>
        <c:axId val="176656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1766564543"/>
        <c:crosses val="autoZero"/>
        <c:auto val="1"/>
        <c:lblAlgn val="ctr"/>
        <c:lblOffset val="100"/>
        <c:noMultiLvlLbl val="0"/>
      </c:catAx>
      <c:valAx>
        <c:axId val="1766564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766564127"/>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419"/>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2"/>
            </a:solidFill>
            <a:ln>
              <a:noFill/>
            </a:ln>
            <a:effectLst/>
          </c:spPr>
          <c:invertIfNegative val="0"/>
          <c:dPt>
            <c:idx val="1"/>
            <c:invertIfNegative val="0"/>
            <c:bubble3D val="0"/>
            <c:spPr>
              <a:solidFill>
                <a:srgbClr val="0070C0"/>
              </a:solidFill>
              <a:ln>
                <a:noFill/>
              </a:ln>
              <a:effectLst/>
            </c:spPr>
            <c:extLst>
              <c:ext xmlns:c16="http://schemas.microsoft.com/office/drawing/2014/chart" uri="{C3380CC4-5D6E-409C-BE32-E72D297353CC}">
                <c16:uniqueId val="{00000001-92D0-43C7-B57E-5C7B0D931C84}"/>
              </c:ext>
            </c:extLst>
          </c:dPt>
          <c:dPt>
            <c:idx val="2"/>
            <c:invertIfNegative val="0"/>
            <c:bubble3D val="0"/>
            <c:spPr>
              <a:solidFill>
                <a:srgbClr val="FFC000"/>
              </a:solidFill>
              <a:ln>
                <a:noFill/>
              </a:ln>
              <a:effectLst/>
            </c:spPr>
            <c:extLst>
              <c:ext xmlns:c16="http://schemas.microsoft.com/office/drawing/2014/chart" uri="{C3380CC4-5D6E-409C-BE32-E72D297353CC}">
                <c16:uniqueId val="{00000003-92D0-43C7-B57E-5C7B0D931C84}"/>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92D0-43C7-B57E-5C7B0D931C8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eval'!$A$48:$D$48</c:f>
              <c:strCache>
                <c:ptCount val="4"/>
                <c:pt idx="0">
                  <c:v>Ene-Abr 2024</c:v>
                </c:pt>
                <c:pt idx="1">
                  <c:v>May- Ago 2024</c:v>
                </c:pt>
                <c:pt idx="2">
                  <c:v>Sep - Dic 2024</c:v>
                </c:pt>
                <c:pt idx="3">
                  <c:v>Ene-Abr 2025</c:v>
                </c:pt>
              </c:strCache>
            </c:strRef>
          </c:cat>
          <c:val>
            <c:numRef>
              <c:f>'% docentes eval'!$A$49:$D$49</c:f>
              <c:numCache>
                <c:formatCode>General</c:formatCode>
                <c:ptCount val="4"/>
                <c:pt idx="0">
                  <c:v>96</c:v>
                </c:pt>
                <c:pt idx="1">
                  <c:v>96</c:v>
                </c:pt>
                <c:pt idx="2">
                  <c:v>96.2</c:v>
                </c:pt>
                <c:pt idx="3">
                  <c:v>96.1</c:v>
                </c:pt>
              </c:numCache>
            </c:numRef>
          </c:val>
          <c:extLst>
            <c:ext xmlns:c16="http://schemas.microsoft.com/office/drawing/2014/chart" uri="{C3380CC4-5D6E-409C-BE32-E72D297353CC}">
              <c16:uniqueId val="{00000006-92D0-43C7-B57E-5C7B0D931C84}"/>
            </c:ext>
          </c:extLst>
        </c:ser>
        <c:dLbls>
          <c:showLegendKey val="0"/>
          <c:showVal val="0"/>
          <c:showCatName val="0"/>
          <c:showSerName val="0"/>
          <c:showPercent val="0"/>
          <c:showBubbleSize val="0"/>
        </c:dLbls>
        <c:gapWidth val="219"/>
        <c:overlap val="-27"/>
        <c:axId val="735832576"/>
        <c:axId val="739794032"/>
      </c:barChart>
      <c:catAx>
        <c:axId val="73583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419"/>
          </a:p>
        </c:txPr>
        <c:crossAx val="739794032"/>
        <c:crosses val="autoZero"/>
        <c:auto val="1"/>
        <c:lblAlgn val="ctr"/>
        <c:lblOffset val="100"/>
        <c:noMultiLvlLbl val="0"/>
      </c:catAx>
      <c:valAx>
        <c:axId val="73979403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735832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F7E5-4459-8920-2F0DBF5E091A}"/>
              </c:ext>
            </c:extLst>
          </c:dPt>
          <c:dPt>
            <c:idx val="2"/>
            <c:invertIfNegative val="0"/>
            <c:bubble3D val="0"/>
            <c:spPr>
              <a:solidFill>
                <a:schemeClr val="accent4">
                  <a:lumMod val="75000"/>
                </a:schemeClr>
              </a:solidFill>
              <a:ln>
                <a:noFill/>
              </a:ln>
              <a:effectLst/>
            </c:spPr>
            <c:extLst>
              <c:ext xmlns:c16="http://schemas.microsoft.com/office/drawing/2014/chart" uri="{C3380CC4-5D6E-409C-BE32-E72D297353CC}">
                <c16:uniqueId val="{00000003-F7E5-4459-8920-2F0DBF5E091A}"/>
              </c:ext>
            </c:extLst>
          </c:dPt>
          <c:dPt>
            <c:idx val="3"/>
            <c:invertIfNegative val="0"/>
            <c:bubble3D val="0"/>
            <c:spPr>
              <a:solidFill>
                <a:schemeClr val="accent6">
                  <a:lumMod val="50000"/>
                </a:schemeClr>
              </a:solidFill>
              <a:ln>
                <a:noFill/>
              </a:ln>
              <a:effectLst/>
            </c:spPr>
            <c:extLst>
              <c:ext xmlns:c16="http://schemas.microsoft.com/office/drawing/2014/chart" uri="{C3380CC4-5D6E-409C-BE32-E72D297353CC}">
                <c16:uniqueId val="{00000005-F7E5-4459-8920-2F0DBF5E091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eval'!$A$116:$D$116</c:f>
              <c:strCache>
                <c:ptCount val="4"/>
                <c:pt idx="0">
                  <c:v>Ene-Abr 2024</c:v>
                </c:pt>
                <c:pt idx="1">
                  <c:v>May- Ago 2024</c:v>
                </c:pt>
                <c:pt idx="2">
                  <c:v>Sep - Dic 2024</c:v>
                </c:pt>
                <c:pt idx="3">
                  <c:v>Ene-Abr 2025</c:v>
                </c:pt>
              </c:strCache>
            </c:strRef>
          </c:cat>
          <c:val>
            <c:numRef>
              <c:f>'% docentes eval'!$A$117:$D$117</c:f>
              <c:numCache>
                <c:formatCode>General</c:formatCode>
                <c:ptCount val="4"/>
                <c:pt idx="0">
                  <c:v>96.2</c:v>
                </c:pt>
                <c:pt idx="1">
                  <c:v>96.2</c:v>
                </c:pt>
                <c:pt idx="2">
                  <c:v>95.7</c:v>
                </c:pt>
                <c:pt idx="3">
                  <c:v>87.5</c:v>
                </c:pt>
              </c:numCache>
            </c:numRef>
          </c:val>
          <c:extLst>
            <c:ext xmlns:c16="http://schemas.microsoft.com/office/drawing/2014/chart" uri="{C3380CC4-5D6E-409C-BE32-E72D297353CC}">
              <c16:uniqueId val="{00000006-F7E5-4459-8920-2F0DBF5E091A}"/>
            </c:ext>
          </c:extLst>
        </c:ser>
        <c:dLbls>
          <c:showLegendKey val="0"/>
          <c:showVal val="0"/>
          <c:showCatName val="0"/>
          <c:showSerName val="0"/>
          <c:showPercent val="0"/>
          <c:showBubbleSize val="0"/>
        </c:dLbls>
        <c:gapWidth val="219"/>
        <c:overlap val="-27"/>
        <c:axId val="300940160"/>
        <c:axId val="234288512"/>
      </c:barChart>
      <c:catAx>
        <c:axId val="30094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419"/>
          </a:p>
        </c:txPr>
        <c:crossAx val="234288512"/>
        <c:crosses val="autoZero"/>
        <c:auto val="1"/>
        <c:lblAlgn val="ctr"/>
        <c:lblOffset val="100"/>
        <c:noMultiLvlLbl val="0"/>
      </c:catAx>
      <c:valAx>
        <c:axId val="23428851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00940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078E-47D8-B78B-EFDB89886382}"/>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078E-47D8-B78B-EFDB89886382}"/>
              </c:ext>
            </c:extLst>
          </c:dPt>
          <c:dPt>
            <c:idx val="3"/>
            <c:invertIfNegative val="0"/>
            <c:bubble3D val="0"/>
            <c:spPr>
              <a:solidFill>
                <a:schemeClr val="accent5">
                  <a:lumMod val="75000"/>
                </a:schemeClr>
              </a:solidFill>
              <a:ln>
                <a:noFill/>
              </a:ln>
              <a:effectLst/>
            </c:spPr>
            <c:extLst>
              <c:ext xmlns:c16="http://schemas.microsoft.com/office/drawing/2014/chart" uri="{C3380CC4-5D6E-409C-BE32-E72D297353CC}">
                <c16:uniqueId val="{00000005-078E-47D8-B78B-EFDB8988638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8E-47D8-B78B-EFDB8988638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8E-47D8-B78B-EFDB8988638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8E-47D8-B78B-EFDB8988638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8E-47D8-B78B-EFDB8988638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eval'!$A$70:$D$70</c:f>
              <c:strCache>
                <c:ptCount val="4"/>
                <c:pt idx="0">
                  <c:v>Ene-Abr 2024</c:v>
                </c:pt>
                <c:pt idx="1">
                  <c:v>May- Ago 2024</c:v>
                </c:pt>
                <c:pt idx="2">
                  <c:v>Sep - Dic 2024</c:v>
                </c:pt>
                <c:pt idx="3">
                  <c:v>Ene-Abr 2025</c:v>
                </c:pt>
              </c:strCache>
            </c:strRef>
          </c:cat>
          <c:val>
            <c:numRef>
              <c:f>'% docentes eval'!$A$71:$D$71</c:f>
              <c:numCache>
                <c:formatCode>General</c:formatCode>
                <c:ptCount val="4"/>
                <c:pt idx="0">
                  <c:v>83.3</c:v>
                </c:pt>
                <c:pt idx="1">
                  <c:v>83.3</c:v>
                </c:pt>
                <c:pt idx="2">
                  <c:v>100</c:v>
                </c:pt>
                <c:pt idx="3">
                  <c:v>100</c:v>
                </c:pt>
              </c:numCache>
            </c:numRef>
          </c:val>
          <c:extLst>
            <c:ext xmlns:c16="http://schemas.microsoft.com/office/drawing/2014/chart" uri="{C3380CC4-5D6E-409C-BE32-E72D297353CC}">
              <c16:uniqueId val="{00000007-078E-47D8-B78B-EFDB89886382}"/>
            </c:ext>
          </c:extLst>
        </c:ser>
        <c:dLbls>
          <c:showLegendKey val="0"/>
          <c:showVal val="0"/>
          <c:showCatName val="0"/>
          <c:showSerName val="0"/>
          <c:showPercent val="0"/>
          <c:showBubbleSize val="0"/>
        </c:dLbls>
        <c:gapWidth val="219"/>
        <c:overlap val="-27"/>
        <c:axId val="741326464"/>
        <c:axId val="741326880"/>
      </c:barChart>
      <c:catAx>
        <c:axId val="74132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419"/>
          </a:p>
        </c:txPr>
        <c:crossAx val="741326880"/>
        <c:crosses val="autoZero"/>
        <c:auto val="1"/>
        <c:lblAlgn val="ctr"/>
        <c:lblOffset val="100"/>
        <c:noMultiLvlLbl val="0"/>
      </c:catAx>
      <c:valAx>
        <c:axId val="74132688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419"/>
          </a:p>
        </c:txPr>
        <c:crossAx val="74132646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419"/>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1-C686-43B2-A688-6C1D99A5E1B4}"/>
              </c:ext>
            </c:extLst>
          </c:dPt>
          <c:dPt>
            <c:idx val="2"/>
            <c:invertIfNegative val="0"/>
            <c:bubble3D val="0"/>
            <c:spPr>
              <a:solidFill>
                <a:schemeClr val="accent4">
                  <a:lumMod val="75000"/>
                </a:schemeClr>
              </a:solidFill>
              <a:ln>
                <a:noFill/>
              </a:ln>
              <a:effectLst/>
            </c:spPr>
            <c:extLst>
              <c:ext xmlns:c16="http://schemas.microsoft.com/office/drawing/2014/chart" uri="{C3380CC4-5D6E-409C-BE32-E72D297353CC}">
                <c16:uniqueId val="{00000003-C686-43B2-A688-6C1D99A5E1B4}"/>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5-C686-43B2-A688-6C1D99A5E1B4}"/>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eval'!$A$92:$D$92</c:f>
              <c:strCache>
                <c:ptCount val="4"/>
                <c:pt idx="0">
                  <c:v>Ene-Abr 2024</c:v>
                </c:pt>
                <c:pt idx="1">
                  <c:v>May- Ago 2024</c:v>
                </c:pt>
                <c:pt idx="2">
                  <c:v>Sep - Dic 2024</c:v>
                </c:pt>
                <c:pt idx="3">
                  <c:v>Ene-Abr 2025</c:v>
                </c:pt>
              </c:strCache>
            </c:strRef>
          </c:cat>
          <c:val>
            <c:numRef>
              <c:f>'% docentes eval'!$A$93:$D$93</c:f>
              <c:numCache>
                <c:formatCode>General</c:formatCode>
                <c:ptCount val="4"/>
                <c:pt idx="0">
                  <c:v>77</c:v>
                </c:pt>
                <c:pt idx="1">
                  <c:v>75</c:v>
                </c:pt>
                <c:pt idx="2">
                  <c:v>90</c:v>
                </c:pt>
                <c:pt idx="3">
                  <c:v>89</c:v>
                </c:pt>
              </c:numCache>
            </c:numRef>
          </c:val>
          <c:extLst>
            <c:ext xmlns:c16="http://schemas.microsoft.com/office/drawing/2014/chart" uri="{C3380CC4-5D6E-409C-BE32-E72D297353CC}">
              <c16:uniqueId val="{00000006-C686-43B2-A688-6C1D99A5E1B4}"/>
            </c:ext>
          </c:extLst>
        </c:ser>
        <c:dLbls>
          <c:showLegendKey val="0"/>
          <c:showVal val="0"/>
          <c:showCatName val="0"/>
          <c:showSerName val="0"/>
          <c:showPercent val="0"/>
          <c:showBubbleSize val="0"/>
        </c:dLbls>
        <c:gapWidth val="219"/>
        <c:overlap val="-27"/>
        <c:axId val="738174960"/>
        <c:axId val="738175376"/>
      </c:barChart>
      <c:catAx>
        <c:axId val="738174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419"/>
          </a:p>
        </c:txPr>
        <c:crossAx val="738175376"/>
        <c:crosses val="autoZero"/>
        <c:auto val="1"/>
        <c:lblAlgn val="ctr"/>
        <c:lblOffset val="100"/>
        <c:noMultiLvlLbl val="0"/>
      </c:catAx>
      <c:valAx>
        <c:axId val="73817537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419"/>
          </a:p>
        </c:txPr>
        <c:crossAx val="738174960"/>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419"/>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1-5297-4A1A-9B0B-986146CDC635}"/>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5297-4A1A-9B0B-986146CDC635}"/>
              </c:ext>
            </c:extLst>
          </c:dPt>
          <c:dPt>
            <c:idx val="3"/>
            <c:invertIfNegative val="0"/>
            <c:bubble3D val="0"/>
            <c:spPr>
              <a:solidFill>
                <a:srgbClr val="7030A0"/>
              </a:solidFill>
              <a:ln>
                <a:noFill/>
              </a:ln>
              <a:effectLst/>
            </c:spPr>
            <c:extLst>
              <c:ext xmlns:c16="http://schemas.microsoft.com/office/drawing/2014/chart" uri="{C3380CC4-5D6E-409C-BE32-E72D297353CC}">
                <c16:uniqueId val="{00000005-5297-4A1A-9B0B-986146CDC63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docentes eval'!$A$160:$D$160</c:f>
              <c:strCache>
                <c:ptCount val="4"/>
                <c:pt idx="0">
                  <c:v>Ene-Abr 2024</c:v>
                </c:pt>
                <c:pt idx="1">
                  <c:v>May- Ago 2024</c:v>
                </c:pt>
                <c:pt idx="2">
                  <c:v>Sep - Dic 2024</c:v>
                </c:pt>
                <c:pt idx="3">
                  <c:v>Ene-Abr 2025</c:v>
                </c:pt>
              </c:strCache>
            </c:strRef>
          </c:cat>
          <c:val>
            <c:numRef>
              <c:f>'% docentes eval'!$A$161:$D$161</c:f>
              <c:numCache>
                <c:formatCode>General</c:formatCode>
                <c:ptCount val="4"/>
                <c:pt idx="0">
                  <c:v>90</c:v>
                </c:pt>
                <c:pt idx="1">
                  <c:v>100</c:v>
                </c:pt>
                <c:pt idx="2">
                  <c:v>100</c:v>
                </c:pt>
                <c:pt idx="3">
                  <c:v>100</c:v>
                </c:pt>
              </c:numCache>
            </c:numRef>
          </c:val>
          <c:extLst>
            <c:ext xmlns:c16="http://schemas.microsoft.com/office/drawing/2014/chart" uri="{C3380CC4-5D6E-409C-BE32-E72D297353CC}">
              <c16:uniqueId val="{00000006-5297-4A1A-9B0B-986146CDC635}"/>
            </c:ext>
          </c:extLst>
        </c:ser>
        <c:dLbls>
          <c:showLegendKey val="0"/>
          <c:showVal val="0"/>
          <c:showCatName val="0"/>
          <c:showSerName val="0"/>
          <c:showPercent val="0"/>
          <c:showBubbleSize val="0"/>
        </c:dLbls>
        <c:gapWidth val="219"/>
        <c:overlap val="-27"/>
        <c:axId val="347064128"/>
        <c:axId val="347064544"/>
      </c:barChart>
      <c:catAx>
        <c:axId val="34706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419"/>
          </a:p>
        </c:txPr>
        <c:crossAx val="347064544"/>
        <c:crosses val="autoZero"/>
        <c:auto val="1"/>
        <c:lblAlgn val="ctr"/>
        <c:lblOffset val="100"/>
        <c:noMultiLvlLbl val="0"/>
      </c:catAx>
      <c:valAx>
        <c:axId val="347064544"/>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7064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6716-4A2C-98FD-56EB972234A7}"/>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6716-4A2C-98FD-56EB972234A7}"/>
              </c:ext>
            </c:extLst>
          </c:dPt>
          <c:dPt>
            <c:idx val="3"/>
            <c:invertIfNegative val="0"/>
            <c:bubble3D val="0"/>
            <c:spPr>
              <a:solidFill>
                <a:srgbClr val="C00000"/>
              </a:solidFill>
              <a:ln>
                <a:noFill/>
              </a:ln>
              <a:effectLst/>
            </c:spPr>
            <c:extLst>
              <c:ext xmlns:c16="http://schemas.microsoft.com/office/drawing/2014/chart" uri="{C3380CC4-5D6E-409C-BE32-E72D297353CC}">
                <c16:uniqueId val="{00000005-6716-4A2C-98FD-56EB972234A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 CONTINUA'!$A$3:$D$3</c:f>
              <c:strCache>
                <c:ptCount val="4"/>
                <c:pt idx="0">
                  <c:v>Ene-Abr 2024</c:v>
                </c:pt>
                <c:pt idx="1">
                  <c:v>May-ago 2024</c:v>
                </c:pt>
                <c:pt idx="2">
                  <c:v>Sep - Dic 2024</c:v>
                </c:pt>
                <c:pt idx="3">
                  <c:v>Ene-Abr 2025</c:v>
                </c:pt>
              </c:strCache>
            </c:strRef>
          </c:cat>
          <c:val>
            <c:numRef>
              <c:f>'EDUC CONTINUA'!$A$4:$D$4</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6-6716-4A2C-98FD-56EB972234A7}"/>
            </c:ext>
          </c:extLst>
        </c:ser>
        <c:dLbls>
          <c:showLegendKey val="0"/>
          <c:showVal val="0"/>
          <c:showCatName val="0"/>
          <c:showSerName val="0"/>
          <c:showPercent val="0"/>
          <c:showBubbleSize val="0"/>
        </c:dLbls>
        <c:gapWidth val="219"/>
        <c:overlap val="-27"/>
        <c:axId val="247099296"/>
        <c:axId val="247100128"/>
      </c:barChart>
      <c:catAx>
        <c:axId val="24709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47100128"/>
        <c:crosses val="autoZero"/>
        <c:auto val="1"/>
        <c:lblAlgn val="ctr"/>
        <c:lblOffset val="100"/>
        <c:noMultiLvlLbl val="0"/>
      </c:catAx>
      <c:valAx>
        <c:axId val="247100128"/>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47099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10C8-468A-B2C8-B5C17E559180}"/>
              </c:ext>
            </c:extLst>
          </c:dPt>
          <c:dPt>
            <c:idx val="1"/>
            <c:invertIfNegative val="0"/>
            <c:bubble3D val="0"/>
            <c:spPr>
              <a:solidFill>
                <a:srgbClr val="00B0F0"/>
              </a:solidFill>
              <a:ln>
                <a:noFill/>
              </a:ln>
              <a:effectLst/>
            </c:spPr>
            <c:extLst>
              <c:ext xmlns:c16="http://schemas.microsoft.com/office/drawing/2014/chart" uri="{C3380CC4-5D6E-409C-BE32-E72D297353CC}">
                <c16:uniqueId val="{00000003-10C8-468A-B2C8-B5C17E559180}"/>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10C8-468A-B2C8-B5C17E559180}"/>
              </c:ext>
            </c:extLst>
          </c:dPt>
          <c:dPt>
            <c:idx val="3"/>
            <c:invertIfNegative val="0"/>
            <c:bubble3D val="0"/>
            <c:spPr>
              <a:solidFill>
                <a:srgbClr val="7030A0"/>
              </a:solidFill>
              <a:ln>
                <a:noFill/>
              </a:ln>
              <a:effectLst/>
            </c:spPr>
            <c:extLst>
              <c:ext xmlns:c16="http://schemas.microsoft.com/office/drawing/2014/chart" uri="{C3380CC4-5D6E-409C-BE32-E72D297353CC}">
                <c16:uniqueId val="{00000007-10C8-468A-B2C8-B5C17E55918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 CONTINUA'!$A$9:$D$9</c:f>
              <c:strCache>
                <c:ptCount val="4"/>
                <c:pt idx="0">
                  <c:v>Ene-Abr 2024</c:v>
                </c:pt>
                <c:pt idx="1">
                  <c:v>May-ago 2024</c:v>
                </c:pt>
                <c:pt idx="2">
                  <c:v>Sep - Dic 2024</c:v>
                </c:pt>
                <c:pt idx="3">
                  <c:v>Ene-Abr 2025</c:v>
                </c:pt>
              </c:strCache>
            </c:strRef>
          </c:cat>
          <c:val>
            <c:numRef>
              <c:f>'EDUC CONTINUA'!$A$10:$D$10</c:f>
              <c:numCache>
                <c:formatCode>General</c:formatCode>
                <c:ptCount val="4"/>
                <c:pt idx="0">
                  <c:v>96</c:v>
                </c:pt>
                <c:pt idx="1">
                  <c:v>90</c:v>
                </c:pt>
                <c:pt idx="2">
                  <c:v>92</c:v>
                </c:pt>
                <c:pt idx="3">
                  <c:v>96</c:v>
                </c:pt>
              </c:numCache>
            </c:numRef>
          </c:val>
          <c:extLst>
            <c:ext xmlns:c16="http://schemas.microsoft.com/office/drawing/2014/chart" uri="{C3380CC4-5D6E-409C-BE32-E72D297353CC}">
              <c16:uniqueId val="{00000008-10C8-468A-B2C8-B5C17E559180}"/>
            </c:ext>
          </c:extLst>
        </c:ser>
        <c:dLbls>
          <c:showLegendKey val="0"/>
          <c:showVal val="0"/>
          <c:showCatName val="0"/>
          <c:showSerName val="0"/>
          <c:showPercent val="0"/>
          <c:showBubbleSize val="0"/>
        </c:dLbls>
        <c:gapWidth val="219"/>
        <c:overlap val="-27"/>
        <c:axId val="447322800"/>
        <c:axId val="417462816"/>
      </c:barChart>
      <c:catAx>
        <c:axId val="44732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17462816"/>
        <c:crosses val="autoZero"/>
        <c:auto val="1"/>
        <c:lblAlgn val="ctr"/>
        <c:lblOffset val="100"/>
        <c:noMultiLvlLbl val="0"/>
      </c:catAx>
      <c:valAx>
        <c:axId val="41746281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47322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1-02D4-4E8A-A397-4DE04DEFF2A1}"/>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02D4-4E8A-A397-4DE04DEFF2A1}"/>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5-02D4-4E8A-A397-4DE04DEFF2A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 CONTINUA'!$A$15:$D$15</c:f>
              <c:strCache>
                <c:ptCount val="4"/>
                <c:pt idx="0">
                  <c:v>Ene-Abr 2023</c:v>
                </c:pt>
                <c:pt idx="1">
                  <c:v>May-ago 2024</c:v>
                </c:pt>
                <c:pt idx="2">
                  <c:v>Sep - Dic 2024</c:v>
                </c:pt>
                <c:pt idx="3">
                  <c:v>Ene-Abr 2025</c:v>
                </c:pt>
              </c:strCache>
            </c:strRef>
          </c:cat>
          <c:val>
            <c:numRef>
              <c:f>'EDUC CONTINUA'!$A$16:$D$16</c:f>
              <c:numCache>
                <c:formatCode>General</c:formatCode>
                <c:ptCount val="4"/>
                <c:pt idx="0">
                  <c:v>100</c:v>
                </c:pt>
                <c:pt idx="1">
                  <c:v>92</c:v>
                </c:pt>
                <c:pt idx="2">
                  <c:v>92</c:v>
                </c:pt>
                <c:pt idx="3">
                  <c:v>100</c:v>
                </c:pt>
              </c:numCache>
            </c:numRef>
          </c:val>
          <c:extLst>
            <c:ext xmlns:c16="http://schemas.microsoft.com/office/drawing/2014/chart" uri="{C3380CC4-5D6E-409C-BE32-E72D297353CC}">
              <c16:uniqueId val="{00000006-02D4-4E8A-A397-4DE04DEFF2A1}"/>
            </c:ext>
          </c:extLst>
        </c:ser>
        <c:dLbls>
          <c:showLegendKey val="0"/>
          <c:showVal val="0"/>
          <c:showCatName val="0"/>
          <c:showSerName val="0"/>
          <c:showPercent val="0"/>
          <c:showBubbleSize val="0"/>
        </c:dLbls>
        <c:gapWidth val="219"/>
        <c:overlap val="-27"/>
        <c:axId val="382459920"/>
        <c:axId val="382460336"/>
      </c:barChart>
      <c:catAx>
        <c:axId val="38245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82460336"/>
        <c:crosses val="autoZero"/>
        <c:auto val="1"/>
        <c:lblAlgn val="ctr"/>
        <c:lblOffset val="100"/>
        <c:noMultiLvlLbl val="0"/>
      </c:catAx>
      <c:valAx>
        <c:axId val="38246033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82459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274E-4D72-9F2F-306CF9758F0B}"/>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274E-4D72-9F2F-306CF9758F0B}"/>
              </c:ext>
            </c:extLst>
          </c:dPt>
          <c:dPt>
            <c:idx val="2"/>
            <c:invertIfNegative val="0"/>
            <c:bubble3D val="0"/>
            <c:spPr>
              <a:solidFill>
                <a:srgbClr val="00B0F0"/>
              </a:solidFill>
              <a:ln>
                <a:noFill/>
              </a:ln>
              <a:effectLst/>
            </c:spPr>
            <c:extLst>
              <c:ext xmlns:c16="http://schemas.microsoft.com/office/drawing/2014/chart" uri="{C3380CC4-5D6E-409C-BE32-E72D297353CC}">
                <c16:uniqueId val="{00000005-274E-4D72-9F2F-306CF9758F0B}"/>
              </c:ext>
            </c:extLst>
          </c:dPt>
          <c:dPt>
            <c:idx val="3"/>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7-274E-4D72-9F2F-306CF9758F0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 CONTINUA'!$A$20:$D$20</c:f>
              <c:strCache>
                <c:ptCount val="4"/>
                <c:pt idx="0">
                  <c:v>Ene-Abr 2024</c:v>
                </c:pt>
                <c:pt idx="1">
                  <c:v>May-ago 2024</c:v>
                </c:pt>
                <c:pt idx="2">
                  <c:v>Sep - Dic 2024</c:v>
                </c:pt>
                <c:pt idx="3">
                  <c:v>Ene-Abr 2025</c:v>
                </c:pt>
              </c:strCache>
            </c:strRef>
          </c:cat>
          <c:val>
            <c:numRef>
              <c:f>'EDUC CONTINUA'!$A$21:$D$21</c:f>
              <c:numCache>
                <c:formatCode>General</c:formatCode>
                <c:ptCount val="4"/>
                <c:pt idx="0">
                  <c:v>72</c:v>
                </c:pt>
                <c:pt idx="1">
                  <c:v>147</c:v>
                </c:pt>
                <c:pt idx="2">
                  <c:v>108</c:v>
                </c:pt>
                <c:pt idx="3">
                  <c:v>90</c:v>
                </c:pt>
              </c:numCache>
            </c:numRef>
          </c:val>
          <c:extLst>
            <c:ext xmlns:c16="http://schemas.microsoft.com/office/drawing/2014/chart" uri="{C3380CC4-5D6E-409C-BE32-E72D297353CC}">
              <c16:uniqueId val="{00000008-274E-4D72-9F2F-306CF9758F0B}"/>
            </c:ext>
          </c:extLst>
        </c:ser>
        <c:dLbls>
          <c:showLegendKey val="0"/>
          <c:showVal val="0"/>
          <c:showCatName val="0"/>
          <c:showSerName val="0"/>
          <c:showPercent val="0"/>
          <c:showBubbleSize val="0"/>
        </c:dLbls>
        <c:gapWidth val="219"/>
        <c:overlap val="-27"/>
        <c:axId val="58060768"/>
        <c:axId val="58060352"/>
      </c:barChart>
      <c:catAx>
        <c:axId val="5806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58060352"/>
        <c:crosses val="autoZero"/>
        <c:auto val="1"/>
        <c:lblAlgn val="ctr"/>
        <c:lblOffset val="100"/>
        <c:noMultiLvlLbl val="0"/>
      </c:catAx>
      <c:valAx>
        <c:axId val="5806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58060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'SERVICIOS COMPLEMENTARIOS'!$B$3</c:f>
              <c:strCache>
                <c:ptCount val="1"/>
                <c:pt idx="0">
                  <c:v>SERVICIOS ESTUDIANTILES (BECAS)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'SERVICIOS COMPLEMENTARIOS'!$C$2:$F$2</c:f>
              <c:strCache>
                <c:ptCount val="4"/>
                <c:pt idx="0">
                  <c:v>Meta</c:v>
                </c:pt>
                <c:pt idx="1">
                  <c:v>Valor alcanzado Ene-abr  2024</c:v>
                </c:pt>
                <c:pt idx="2">
                  <c:v>Valor alcanzado May-ago  2024</c:v>
                </c:pt>
                <c:pt idx="3">
                  <c:v>Valor alcanzado Ene-abr  2025</c:v>
                </c:pt>
              </c:strCache>
            </c:strRef>
          </c:cat>
          <c:val>
            <c:numRef>
              <c:f>'SERVICIOS COMPLEMENTARIOS'!$C$3:$F$3</c:f>
              <c:numCache>
                <c:formatCode>General</c:formatCode>
                <c:ptCount val="4"/>
                <c:pt idx="0">
                  <c:v>8</c:v>
                </c:pt>
                <c:pt idx="1">
                  <c:v>9.4</c:v>
                </c:pt>
                <c:pt idx="2">
                  <c:v>9.6999999999999993</c:v>
                </c:pt>
                <c:pt idx="3">
                  <c:v>9.1999999999999993</c:v>
                </c:pt>
              </c:numCache>
            </c:numRef>
          </c:val>
          <c:extLst>
            <c:ext xmlns:c16="http://schemas.microsoft.com/office/drawing/2014/chart" uri="{C3380CC4-5D6E-409C-BE32-E72D297353CC}">
              <c16:uniqueId val="{00000000-7207-4A76-9C96-30A58EC431BA}"/>
            </c:ext>
          </c:extLst>
        </c:ser>
        <c:ser>
          <c:idx val="1"/>
          <c:order val="1"/>
          <c:tx>
            <c:strRef>
              <c:f>'SERVICIOS COMPLEMENTARIOS'!$B$4</c:f>
              <c:strCache>
                <c:ptCount val="1"/>
                <c:pt idx="0">
                  <c:v>SERVICIOS ESTUDIANTILES (APOYO PSICOPEDAGÓGICO)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'SERVICIOS COMPLEMENTARIOS'!$C$2:$F$2</c:f>
              <c:strCache>
                <c:ptCount val="4"/>
                <c:pt idx="0">
                  <c:v>Meta</c:v>
                </c:pt>
                <c:pt idx="1">
                  <c:v>Valor alcanzado Ene-abr  2024</c:v>
                </c:pt>
                <c:pt idx="2">
                  <c:v>Valor alcanzado May-ago  2024</c:v>
                </c:pt>
                <c:pt idx="3">
                  <c:v>Valor alcanzado Ene-abr  2025</c:v>
                </c:pt>
              </c:strCache>
            </c:strRef>
          </c:cat>
          <c:val>
            <c:numRef>
              <c:f>'SERVICIOS COMPLEMENTARIOS'!$C$4:$F$4</c:f>
              <c:numCache>
                <c:formatCode>General</c:formatCode>
                <c:ptCount val="4"/>
                <c:pt idx="0">
                  <c:v>8</c:v>
                </c:pt>
                <c:pt idx="1">
                  <c:v>9.4</c:v>
                </c:pt>
                <c:pt idx="2">
                  <c:v>8.9</c:v>
                </c:pt>
                <c:pt idx="3">
                  <c:v>9.6999999999999993</c:v>
                </c:pt>
              </c:numCache>
            </c:numRef>
          </c:val>
          <c:extLst>
            <c:ext xmlns:c16="http://schemas.microsoft.com/office/drawing/2014/chart" uri="{C3380CC4-5D6E-409C-BE32-E72D297353CC}">
              <c16:uniqueId val="{00000001-7207-4A76-9C96-30A58EC431BA}"/>
            </c:ext>
          </c:extLst>
        </c:ser>
        <c:ser>
          <c:idx val="2"/>
          <c:order val="2"/>
          <c:tx>
            <c:strRef>
              <c:f>'SERVICIOS COMPLEMENTARIOS'!$B$5</c:f>
              <c:strCache>
                <c:ptCount val="1"/>
                <c:pt idx="0">
                  <c:v>SERVICIOS MÉDICOS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'SERVICIOS COMPLEMENTARIOS'!$C$2:$F$2</c:f>
              <c:strCache>
                <c:ptCount val="4"/>
                <c:pt idx="0">
                  <c:v>Meta</c:v>
                </c:pt>
                <c:pt idx="1">
                  <c:v>Valor alcanzado Ene-abr  2024</c:v>
                </c:pt>
                <c:pt idx="2">
                  <c:v>Valor alcanzado May-ago  2024</c:v>
                </c:pt>
                <c:pt idx="3">
                  <c:v>Valor alcanzado Ene-abr  2025</c:v>
                </c:pt>
              </c:strCache>
            </c:strRef>
          </c:cat>
          <c:val>
            <c:numRef>
              <c:f>'SERVICIOS COMPLEMENTARIOS'!$C$5:$F$5</c:f>
              <c:numCache>
                <c:formatCode>General</c:formatCode>
                <c:ptCount val="4"/>
                <c:pt idx="0">
                  <c:v>7</c:v>
                </c:pt>
                <c:pt idx="1">
                  <c:v>9.1</c:v>
                </c:pt>
                <c:pt idx="2">
                  <c:v>9.5</c:v>
                </c:pt>
                <c:pt idx="3">
                  <c:v>9.9</c:v>
                </c:pt>
              </c:numCache>
            </c:numRef>
          </c:val>
          <c:extLst>
            <c:ext xmlns:c16="http://schemas.microsoft.com/office/drawing/2014/chart" uri="{C3380CC4-5D6E-409C-BE32-E72D297353CC}">
              <c16:uniqueId val="{00000002-7207-4A76-9C96-30A58EC431BA}"/>
            </c:ext>
          </c:extLst>
        </c:ser>
        <c:dLbls>
          <c:showLegendKey val="0"/>
          <c:showVal val="0"/>
          <c:showCatName val="0"/>
          <c:showSerName val="0"/>
          <c:showPercent val="0"/>
          <c:showBubbleSize val="0"/>
        </c:dLbls>
        <c:gapWidth val="219"/>
        <c:overlap val="-27"/>
        <c:axId val="1354634751"/>
        <c:axId val="1354648479"/>
      </c:barChart>
      <c:catAx>
        <c:axId val="1354634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419"/>
          </a:p>
        </c:txPr>
        <c:crossAx val="1354648479"/>
        <c:crosses val="autoZero"/>
        <c:auto val="1"/>
        <c:lblAlgn val="ctr"/>
        <c:lblOffset val="100"/>
        <c:noMultiLvlLbl val="0"/>
      </c:catAx>
      <c:valAx>
        <c:axId val="13546484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419"/>
          </a:p>
        </c:txPr>
        <c:crossAx val="1354634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sz="1400"/>
      </a:pPr>
      <a:endParaRPr lang="es-419"/>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matricula!$A$55</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matricula!$B$54:$E$54</c:f>
              <c:strCache>
                <c:ptCount val="4"/>
                <c:pt idx="0">
                  <c:v>Sep-Dic 2023</c:v>
                </c:pt>
                <c:pt idx="1">
                  <c:v>Ene - Abr 2024</c:v>
                </c:pt>
                <c:pt idx="2">
                  <c:v>May-Ago 2024</c:v>
                </c:pt>
                <c:pt idx="3">
                  <c:v>Sep-Dic 2024</c:v>
                </c:pt>
              </c:strCache>
            </c:strRef>
          </c:cat>
          <c:val>
            <c:numRef>
              <c:f>matricula!$B$55:$E$55</c:f>
              <c:numCache>
                <c:formatCode>General</c:formatCode>
                <c:ptCount val="4"/>
                <c:pt idx="0">
                  <c:v>1412</c:v>
                </c:pt>
                <c:pt idx="1">
                  <c:v>1129</c:v>
                </c:pt>
                <c:pt idx="2">
                  <c:v>1002</c:v>
                </c:pt>
                <c:pt idx="3">
                  <c:v>420</c:v>
                </c:pt>
              </c:numCache>
            </c:numRef>
          </c:val>
          <c:smooth val="0"/>
          <c:extLst>
            <c:ext xmlns:c16="http://schemas.microsoft.com/office/drawing/2014/chart" uri="{C3380CC4-5D6E-409C-BE32-E72D297353CC}">
              <c16:uniqueId val="{00000000-CFB7-41A2-BD23-3E41EEF52E3A}"/>
            </c:ext>
          </c:extLst>
        </c:ser>
        <c:dLbls>
          <c:showLegendKey val="0"/>
          <c:showVal val="0"/>
          <c:showCatName val="0"/>
          <c:showSerName val="0"/>
          <c:showPercent val="0"/>
          <c:showBubbleSize val="0"/>
        </c:dLbls>
        <c:smooth val="0"/>
        <c:axId val="1774628687"/>
        <c:axId val="1774629103"/>
      </c:lineChart>
      <c:catAx>
        <c:axId val="177462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419"/>
          </a:p>
        </c:txPr>
        <c:crossAx val="1774629103"/>
        <c:crosses val="autoZero"/>
        <c:auto val="1"/>
        <c:lblAlgn val="ctr"/>
        <c:lblOffset val="100"/>
        <c:noMultiLvlLbl val="0"/>
      </c:catAx>
      <c:valAx>
        <c:axId val="1774629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17746286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'VISITAS DE APROXIMACION'!$B$28</c:f>
              <c:strCache>
                <c:ptCount val="1"/>
                <c:pt idx="0">
                  <c:v>NO. DE ESTUDIANTES</c:v>
                </c:pt>
              </c:strCache>
            </c:strRef>
          </c:tx>
          <c:spPr>
            <a:solidFill>
              <a:schemeClr val="accent1"/>
            </a:solidFill>
            <a:ln>
              <a:noFill/>
            </a:ln>
            <a:effectLst/>
          </c:spPr>
          <c:invertIfNegative val="0"/>
          <c:dPt>
            <c:idx val="1"/>
            <c:invertIfNegative val="0"/>
            <c:bubble3D val="0"/>
            <c:spPr>
              <a:solidFill>
                <a:srgbClr val="FFFF00"/>
              </a:solidFill>
              <a:ln>
                <a:noFill/>
              </a:ln>
              <a:effectLst/>
            </c:spPr>
            <c:extLst>
              <c:ext xmlns:c16="http://schemas.microsoft.com/office/drawing/2014/chart" uri="{C3380CC4-5D6E-409C-BE32-E72D297353CC}">
                <c16:uniqueId val="{00000001-CF05-465C-AA43-09C415C9FD14}"/>
              </c:ext>
            </c:extLst>
          </c:dPt>
          <c:dPt>
            <c:idx val="2"/>
            <c:invertIfNegative val="0"/>
            <c:bubble3D val="0"/>
            <c:spPr>
              <a:solidFill>
                <a:srgbClr val="00B050"/>
              </a:solidFill>
              <a:ln>
                <a:noFill/>
              </a:ln>
              <a:effectLst/>
            </c:spPr>
            <c:extLst>
              <c:ext xmlns:c16="http://schemas.microsoft.com/office/drawing/2014/chart" uri="{C3380CC4-5D6E-409C-BE32-E72D297353CC}">
                <c16:uniqueId val="{00000003-CF05-465C-AA43-09C415C9FD14}"/>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CF05-465C-AA43-09C415C9FD14}"/>
              </c:ext>
            </c:extLst>
          </c:dPt>
          <c:dPt>
            <c:idx val="4"/>
            <c:invertIfNegative val="0"/>
            <c:bubble3D val="0"/>
            <c:spPr>
              <a:solidFill>
                <a:srgbClr val="92D050"/>
              </a:solidFill>
              <a:ln>
                <a:noFill/>
              </a:ln>
              <a:effectLst/>
            </c:spPr>
            <c:extLst>
              <c:ext xmlns:c16="http://schemas.microsoft.com/office/drawing/2014/chart" uri="{C3380CC4-5D6E-409C-BE32-E72D297353CC}">
                <c16:uniqueId val="{00000007-CF05-465C-AA43-09C415C9FD14}"/>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9-CF05-465C-AA43-09C415C9FD14}"/>
              </c:ext>
            </c:extLst>
          </c:dPt>
          <c:dPt>
            <c:idx val="6"/>
            <c:invertIfNegative val="0"/>
            <c:bubble3D val="0"/>
            <c:spPr>
              <a:solidFill>
                <a:srgbClr val="B3FFEB"/>
              </a:solidFill>
              <a:ln>
                <a:noFill/>
              </a:ln>
              <a:effectLst/>
            </c:spPr>
            <c:extLst>
              <c:ext xmlns:c16="http://schemas.microsoft.com/office/drawing/2014/chart" uri="{C3380CC4-5D6E-409C-BE32-E72D297353CC}">
                <c16:uniqueId val="{0000000B-CF05-465C-AA43-09C415C9FD14}"/>
              </c:ext>
            </c:extLst>
          </c:dPt>
          <c:dPt>
            <c:idx val="7"/>
            <c:invertIfNegative val="0"/>
            <c:bubble3D val="0"/>
            <c:spPr>
              <a:solidFill>
                <a:schemeClr val="accent4">
                  <a:lumMod val="75000"/>
                </a:schemeClr>
              </a:solidFill>
              <a:ln>
                <a:noFill/>
              </a:ln>
              <a:effectLst/>
            </c:spPr>
            <c:extLst>
              <c:ext xmlns:c16="http://schemas.microsoft.com/office/drawing/2014/chart" uri="{C3380CC4-5D6E-409C-BE32-E72D297353CC}">
                <c16:uniqueId val="{0000000D-CF05-465C-AA43-09C415C9FD14}"/>
              </c:ext>
            </c:extLst>
          </c:dPt>
          <c:dPt>
            <c:idx val="8"/>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F-CF05-465C-AA43-09C415C9FD14}"/>
              </c:ext>
            </c:extLst>
          </c:dPt>
          <c:dPt>
            <c:idx val="9"/>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11-CF05-465C-AA43-09C415C9FD14}"/>
              </c:ext>
            </c:extLst>
          </c:dPt>
          <c:dPt>
            <c:idx val="1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13-CF05-465C-AA43-09C415C9FD14}"/>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15-CF05-465C-AA43-09C415C9FD14}"/>
              </c:ext>
            </c:extLst>
          </c:dPt>
          <c:dPt>
            <c:idx val="12"/>
            <c:invertIfNegative val="0"/>
            <c:bubble3D val="0"/>
            <c:spPr>
              <a:solidFill>
                <a:schemeClr val="bg2">
                  <a:lumMod val="50000"/>
                </a:schemeClr>
              </a:solidFill>
              <a:ln>
                <a:noFill/>
              </a:ln>
              <a:effectLst/>
            </c:spPr>
            <c:extLst>
              <c:ext xmlns:c16="http://schemas.microsoft.com/office/drawing/2014/chart" uri="{C3380CC4-5D6E-409C-BE32-E72D297353CC}">
                <c16:uniqueId val="{00000017-CF05-465C-AA43-09C415C9FD1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'VISITAS DE APROXIMACION'!$A$29:$A$42</c:f>
              <c:strCache>
                <c:ptCount val="14"/>
                <c:pt idx="0">
                  <c:v>TSU Administración</c:v>
                </c:pt>
                <c:pt idx="1">
                  <c:v>TSU en Procesos Alimentarios</c:v>
                </c:pt>
                <c:pt idx="2">
                  <c:v>TSU en Tecnologías de la Información</c:v>
                </c:pt>
                <c:pt idx="3">
                  <c:v>TSU en Gastronomía</c:v>
                </c:pt>
                <c:pt idx="4">
                  <c:v>TSU Turismo</c:v>
                </c:pt>
                <c:pt idx="5">
                  <c:v>TSU en Turismo de la UAT</c:v>
                </c:pt>
                <c:pt idx="6">
                  <c:v>TSU en Gastronomía de la UAT</c:v>
                </c:pt>
                <c:pt idx="7">
                  <c:v>Lic. en Gestión de Negocios y Proyectos</c:v>
                </c:pt>
                <c:pt idx="8">
                  <c:v>Ing. En Procesos Bioalimentarios.</c:v>
                </c:pt>
                <c:pt idx="9">
                  <c:v>Ing. En Desarrollo y Gestión de Software</c:v>
                </c:pt>
                <c:pt idx="10">
                  <c:v>Lic. en Gastronomía</c:v>
                </c:pt>
                <c:pt idx="11">
                  <c:v>Lic. en Gestión y Desarrollo Turístico</c:v>
                </c:pt>
                <c:pt idx="12">
                  <c:v>Lic. Gastronomía de la UAT</c:v>
                </c:pt>
                <c:pt idx="13">
                  <c:v>TOTAL</c:v>
                </c:pt>
              </c:strCache>
            </c:strRef>
          </c:cat>
          <c:val>
            <c:numRef>
              <c:f>'VISITAS DE APROXIMACION'!$B$29:$B$42</c:f>
              <c:numCache>
                <c:formatCode>General</c:formatCode>
                <c:ptCount val="14"/>
                <c:pt idx="0">
                  <c:v>186</c:v>
                </c:pt>
                <c:pt idx="1">
                  <c:v>54</c:v>
                </c:pt>
                <c:pt idx="2">
                  <c:v>30</c:v>
                </c:pt>
                <c:pt idx="3">
                  <c:v>189</c:v>
                </c:pt>
                <c:pt idx="4">
                  <c:v>64</c:v>
                </c:pt>
                <c:pt idx="5">
                  <c:v>46</c:v>
                </c:pt>
                <c:pt idx="6">
                  <c:v>50</c:v>
                </c:pt>
                <c:pt idx="7">
                  <c:v>105</c:v>
                </c:pt>
                <c:pt idx="8">
                  <c:v>30</c:v>
                </c:pt>
                <c:pt idx="9">
                  <c:v>120</c:v>
                </c:pt>
                <c:pt idx="10">
                  <c:v>128</c:v>
                </c:pt>
                <c:pt idx="11">
                  <c:v>49</c:v>
                </c:pt>
                <c:pt idx="12">
                  <c:v>31</c:v>
                </c:pt>
                <c:pt idx="13">
                  <c:v>1082</c:v>
                </c:pt>
              </c:numCache>
            </c:numRef>
          </c:val>
          <c:extLst>
            <c:ext xmlns:c16="http://schemas.microsoft.com/office/drawing/2014/chart" uri="{C3380CC4-5D6E-409C-BE32-E72D297353CC}">
              <c16:uniqueId val="{00000018-CF05-465C-AA43-09C415C9FD14}"/>
            </c:ext>
          </c:extLst>
        </c:ser>
        <c:dLbls>
          <c:showLegendKey val="0"/>
          <c:showVal val="0"/>
          <c:showCatName val="0"/>
          <c:showSerName val="0"/>
          <c:showPercent val="0"/>
          <c:showBubbleSize val="0"/>
        </c:dLbls>
        <c:gapWidth val="219"/>
        <c:overlap val="-27"/>
        <c:axId val="347888720"/>
        <c:axId val="347891216"/>
      </c:barChart>
      <c:catAx>
        <c:axId val="34788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7891216"/>
        <c:crosses val="autoZero"/>
        <c:auto val="1"/>
        <c:lblAlgn val="ctr"/>
        <c:lblOffset val="100"/>
        <c:noMultiLvlLbl val="0"/>
      </c:catAx>
      <c:valAx>
        <c:axId val="347891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7888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proyectos!$C$16</c:f>
              <c:strCache>
                <c:ptCount val="1"/>
                <c:pt idx="0">
                  <c:v>No. de proyectos de investigación</c:v>
                </c:pt>
              </c:strCache>
            </c:strRef>
          </c:tx>
          <c:spPr>
            <a:solidFill>
              <a:srgbClr val="FFFF00"/>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F265-45BA-84B8-871D3C537674}"/>
              </c:ext>
            </c:extLst>
          </c:dPt>
          <c:dPt>
            <c:idx val="2"/>
            <c:invertIfNegative val="0"/>
            <c:bubble3D val="0"/>
            <c:spPr>
              <a:solidFill>
                <a:srgbClr val="00B0F0"/>
              </a:solidFill>
              <a:ln>
                <a:noFill/>
              </a:ln>
              <a:effectLst/>
            </c:spPr>
            <c:extLst>
              <c:ext xmlns:c16="http://schemas.microsoft.com/office/drawing/2014/chart" uri="{C3380CC4-5D6E-409C-BE32-E72D297353CC}">
                <c16:uniqueId val="{00000003-F265-45BA-84B8-871D3C537674}"/>
              </c:ext>
            </c:extLst>
          </c:dPt>
          <c:dPt>
            <c:idx val="3"/>
            <c:invertIfNegative val="0"/>
            <c:bubble3D val="0"/>
            <c:spPr>
              <a:solidFill>
                <a:srgbClr val="7030A0"/>
              </a:solidFill>
              <a:ln>
                <a:noFill/>
              </a:ln>
              <a:effectLst/>
            </c:spPr>
            <c:extLst>
              <c:ext xmlns:c16="http://schemas.microsoft.com/office/drawing/2014/chart" uri="{C3380CC4-5D6E-409C-BE32-E72D297353CC}">
                <c16:uniqueId val="{00000005-F265-45BA-84B8-871D3C53767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F265-45BA-84B8-871D3C537674}"/>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9-F265-45BA-84B8-871D3C537674}"/>
              </c:ext>
            </c:extLst>
          </c:dPt>
          <c:dPt>
            <c:idx val="6"/>
            <c:invertIfNegative val="0"/>
            <c:bubble3D val="0"/>
            <c:spPr>
              <a:solidFill>
                <a:srgbClr val="CA06A5"/>
              </a:solidFill>
              <a:ln>
                <a:noFill/>
              </a:ln>
              <a:effectLst/>
            </c:spPr>
            <c:extLst>
              <c:ext xmlns:c16="http://schemas.microsoft.com/office/drawing/2014/chart" uri="{C3380CC4-5D6E-409C-BE32-E72D297353CC}">
                <c16:uniqueId val="{0000000B-F265-45BA-84B8-871D3C53767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proyectos!$B$17:$B$25</c:f>
              <c:strCache>
                <c:ptCount val="9"/>
                <c:pt idx="0">
                  <c:v>Conocimiento aplicado al fortalecimiento organizacional</c:v>
                </c:pt>
                <c:pt idx="1">
                  <c:v>Tendencias Turísticas para el Desarrollo Sostenible</c:v>
                </c:pt>
                <c:pt idx="2">
                  <c:v>Tecnologías de la Información y Comunicación</c:v>
                </c:pt>
                <c:pt idx="3">
                  <c:v>Tecnología de Alimentos</c:v>
                </c:pt>
                <c:pt idx="4">
                  <c:v>Mecatrónica, Energía y Sistemas</c:v>
                </c:pt>
                <c:pt idx="5">
                  <c:v>Mecánica industrial</c:v>
                </c:pt>
                <c:pt idx="6">
                  <c:v>Subtotal</c:v>
                </c:pt>
                <c:pt idx="7">
                  <c:v>Conocimiento aplicado al entorno*</c:v>
                </c:pt>
                <c:pt idx="8">
                  <c:v>Total</c:v>
                </c:pt>
              </c:strCache>
            </c:strRef>
          </c:cat>
          <c:val>
            <c:numRef>
              <c:f>proyectos!$C$17:$C$25</c:f>
              <c:numCache>
                <c:formatCode>General</c:formatCode>
                <c:ptCount val="9"/>
                <c:pt idx="0">
                  <c:v>3</c:v>
                </c:pt>
                <c:pt idx="1">
                  <c:v>2</c:v>
                </c:pt>
                <c:pt idx="2">
                  <c:v>6</c:v>
                </c:pt>
                <c:pt idx="3">
                  <c:v>5</c:v>
                </c:pt>
                <c:pt idx="4">
                  <c:v>11</c:v>
                </c:pt>
                <c:pt idx="5">
                  <c:v>1</c:v>
                </c:pt>
                <c:pt idx="6">
                  <c:v>28</c:v>
                </c:pt>
                <c:pt idx="7">
                  <c:v>3</c:v>
                </c:pt>
                <c:pt idx="8">
                  <c:v>31</c:v>
                </c:pt>
              </c:numCache>
            </c:numRef>
          </c:val>
          <c:extLst>
            <c:ext xmlns:c16="http://schemas.microsoft.com/office/drawing/2014/chart" uri="{C3380CC4-5D6E-409C-BE32-E72D297353CC}">
              <c16:uniqueId val="{0000000C-F265-45BA-84B8-871D3C537674}"/>
            </c:ext>
          </c:extLst>
        </c:ser>
        <c:dLbls>
          <c:showLegendKey val="0"/>
          <c:showVal val="0"/>
          <c:showCatName val="0"/>
          <c:showSerName val="0"/>
          <c:showPercent val="0"/>
          <c:showBubbleSize val="0"/>
        </c:dLbls>
        <c:gapWidth val="219"/>
        <c:overlap val="-27"/>
        <c:axId val="250622816"/>
        <c:axId val="250622400"/>
      </c:barChart>
      <c:catAx>
        <c:axId val="25062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419"/>
          </a:p>
        </c:txPr>
        <c:crossAx val="250622400"/>
        <c:crosses val="autoZero"/>
        <c:auto val="1"/>
        <c:lblAlgn val="ctr"/>
        <c:lblOffset val="100"/>
        <c:noMultiLvlLbl val="0"/>
      </c:catAx>
      <c:valAx>
        <c:axId val="250622400"/>
        <c:scaling>
          <c:orientation val="minMax"/>
          <c:max val="26"/>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50622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matricula!$B$16</c:f>
              <c:strCache>
                <c:ptCount val="1"/>
                <c:pt idx="0">
                  <c:v>Ene - 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matricula!$A$17:$A$24</c:f>
              <c:strCache>
                <c:ptCount val="8"/>
                <c:pt idx="0">
                  <c:v>Procesos Bioalimentarios</c:v>
                </c:pt>
                <c:pt idx="1">
                  <c:v>Metal 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matricula!$B$17:$B$24</c:f>
              <c:numCache>
                <c:formatCode>General</c:formatCode>
                <c:ptCount val="8"/>
                <c:pt idx="0">
                  <c:v>29</c:v>
                </c:pt>
                <c:pt idx="1">
                  <c:v>46</c:v>
                </c:pt>
                <c:pt idx="2">
                  <c:v>137</c:v>
                </c:pt>
                <c:pt idx="3">
                  <c:v>54</c:v>
                </c:pt>
                <c:pt idx="4">
                  <c:v>151</c:v>
                </c:pt>
                <c:pt idx="5">
                  <c:v>84</c:v>
                </c:pt>
                <c:pt idx="6">
                  <c:v>180</c:v>
                </c:pt>
                <c:pt idx="7">
                  <c:v>120</c:v>
                </c:pt>
              </c:numCache>
            </c:numRef>
          </c:val>
          <c:extLst>
            <c:ext xmlns:c16="http://schemas.microsoft.com/office/drawing/2014/chart" uri="{C3380CC4-5D6E-409C-BE32-E72D297353CC}">
              <c16:uniqueId val="{00000000-7BB6-40B5-9C89-927D54BFD888}"/>
            </c:ext>
          </c:extLst>
        </c:ser>
        <c:ser>
          <c:idx val="1"/>
          <c:order val="1"/>
          <c:tx>
            <c:strRef>
              <c:f>matricula!$C$16</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matricula!$A$17:$A$24</c:f>
              <c:strCache>
                <c:ptCount val="8"/>
                <c:pt idx="0">
                  <c:v>Procesos Bioalimentarios</c:v>
                </c:pt>
                <c:pt idx="1">
                  <c:v>Metal 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matricula!$C$17:$C$24</c:f>
              <c:numCache>
                <c:formatCode>General</c:formatCode>
                <c:ptCount val="8"/>
                <c:pt idx="0">
                  <c:v>14</c:v>
                </c:pt>
                <c:pt idx="1">
                  <c:v>17</c:v>
                </c:pt>
                <c:pt idx="2">
                  <c:v>64</c:v>
                </c:pt>
                <c:pt idx="3">
                  <c:v>22</c:v>
                </c:pt>
                <c:pt idx="4">
                  <c:v>93</c:v>
                </c:pt>
                <c:pt idx="5">
                  <c:v>45</c:v>
                </c:pt>
                <c:pt idx="6">
                  <c:v>103</c:v>
                </c:pt>
                <c:pt idx="7">
                  <c:v>55</c:v>
                </c:pt>
              </c:numCache>
            </c:numRef>
          </c:val>
          <c:extLst>
            <c:ext xmlns:c16="http://schemas.microsoft.com/office/drawing/2014/chart" uri="{C3380CC4-5D6E-409C-BE32-E72D297353CC}">
              <c16:uniqueId val="{00000001-7BB6-40B5-9C89-927D54BFD888}"/>
            </c:ext>
          </c:extLst>
        </c:ser>
        <c:ser>
          <c:idx val="2"/>
          <c:order val="2"/>
          <c:tx>
            <c:strRef>
              <c:f>matricula!$D$16</c:f>
              <c:strCache>
                <c:ptCount val="1"/>
                <c:pt idx="0">
                  <c:v>Sep-Dic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matricula!$A$17:$A$24</c:f>
              <c:strCache>
                <c:ptCount val="8"/>
                <c:pt idx="0">
                  <c:v>Procesos Bioalimentarios</c:v>
                </c:pt>
                <c:pt idx="1">
                  <c:v>Metal 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matricula!$D$17:$D$24</c:f>
              <c:numCache>
                <c:formatCode>General</c:formatCode>
                <c:ptCount val="8"/>
                <c:pt idx="0">
                  <c:v>41</c:v>
                </c:pt>
                <c:pt idx="1">
                  <c:v>46</c:v>
                </c:pt>
                <c:pt idx="2">
                  <c:v>136</c:v>
                </c:pt>
                <c:pt idx="3">
                  <c:v>48</c:v>
                </c:pt>
                <c:pt idx="4">
                  <c:v>221</c:v>
                </c:pt>
                <c:pt idx="5">
                  <c:v>94</c:v>
                </c:pt>
                <c:pt idx="6">
                  <c:v>194</c:v>
                </c:pt>
                <c:pt idx="7">
                  <c:v>119</c:v>
                </c:pt>
              </c:numCache>
            </c:numRef>
          </c:val>
          <c:extLst>
            <c:ext xmlns:c16="http://schemas.microsoft.com/office/drawing/2014/chart" uri="{C3380CC4-5D6E-409C-BE32-E72D297353CC}">
              <c16:uniqueId val="{00000002-7BB6-40B5-9C89-927D54BFD888}"/>
            </c:ext>
          </c:extLst>
        </c:ser>
        <c:ser>
          <c:idx val="3"/>
          <c:order val="3"/>
          <c:tx>
            <c:strRef>
              <c:f>matricula!$E$16</c:f>
              <c:strCache>
                <c:ptCount val="1"/>
                <c:pt idx="0">
                  <c:v>Ene - 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matricula!$A$17:$A$24</c:f>
              <c:strCache>
                <c:ptCount val="8"/>
                <c:pt idx="0">
                  <c:v>Procesos Bioalimentarios</c:v>
                </c:pt>
                <c:pt idx="1">
                  <c:v>Metal 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matricula!$E$17:$E$24</c:f>
              <c:numCache>
                <c:formatCode>General</c:formatCode>
                <c:ptCount val="8"/>
                <c:pt idx="0">
                  <c:v>44</c:v>
                </c:pt>
                <c:pt idx="1">
                  <c:v>52</c:v>
                </c:pt>
                <c:pt idx="2">
                  <c:v>139</c:v>
                </c:pt>
                <c:pt idx="3">
                  <c:v>54</c:v>
                </c:pt>
                <c:pt idx="4">
                  <c:v>221</c:v>
                </c:pt>
                <c:pt idx="5">
                  <c:v>95</c:v>
                </c:pt>
                <c:pt idx="6">
                  <c:v>200</c:v>
                </c:pt>
                <c:pt idx="7">
                  <c:v>126</c:v>
                </c:pt>
              </c:numCache>
            </c:numRef>
          </c:val>
          <c:extLst>
            <c:ext xmlns:c16="http://schemas.microsoft.com/office/drawing/2014/chart" uri="{C3380CC4-5D6E-409C-BE32-E72D297353CC}">
              <c16:uniqueId val="{00000003-7BB6-40B5-9C89-927D54BFD888}"/>
            </c:ext>
          </c:extLst>
        </c:ser>
        <c:dLbls>
          <c:showLegendKey val="0"/>
          <c:showVal val="0"/>
          <c:showCatName val="0"/>
          <c:showSerName val="0"/>
          <c:showPercent val="0"/>
          <c:showBubbleSize val="0"/>
        </c:dLbls>
        <c:gapWidth val="219"/>
        <c:overlap val="-27"/>
        <c:axId val="1774638575"/>
        <c:axId val="1774640655"/>
      </c:barChart>
      <c:catAx>
        <c:axId val="177463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419"/>
          </a:p>
        </c:txPr>
        <c:crossAx val="1774640655"/>
        <c:crosses val="autoZero"/>
        <c:auto val="1"/>
        <c:lblAlgn val="ctr"/>
        <c:lblOffset val="100"/>
        <c:noMultiLvlLbl val="0"/>
      </c:catAx>
      <c:valAx>
        <c:axId val="1774640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419"/>
          </a:p>
        </c:txPr>
        <c:crossAx val="1774638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matricula!$A$59</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matricula!$B$58:$E$58</c:f>
              <c:strCache>
                <c:ptCount val="4"/>
                <c:pt idx="0">
                  <c:v>Sep-Dic 2023</c:v>
                </c:pt>
                <c:pt idx="1">
                  <c:v>Ene - Abr 2024</c:v>
                </c:pt>
                <c:pt idx="2">
                  <c:v>May-Ago 2024</c:v>
                </c:pt>
                <c:pt idx="3">
                  <c:v>Sep-Dic 2024</c:v>
                </c:pt>
              </c:strCache>
            </c:strRef>
          </c:cat>
          <c:val>
            <c:numRef>
              <c:f>matricula!$B$59:$E$59</c:f>
              <c:numCache>
                <c:formatCode>General</c:formatCode>
                <c:ptCount val="4"/>
                <c:pt idx="0">
                  <c:v>832</c:v>
                </c:pt>
                <c:pt idx="1">
                  <c:v>801</c:v>
                </c:pt>
                <c:pt idx="2">
                  <c:v>413</c:v>
                </c:pt>
                <c:pt idx="3">
                  <c:v>899</c:v>
                </c:pt>
              </c:numCache>
            </c:numRef>
          </c:val>
          <c:smooth val="0"/>
          <c:extLst>
            <c:ext xmlns:c16="http://schemas.microsoft.com/office/drawing/2014/chart" uri="{C3380CC4-5D6E-409C-BE32-E72D297353CC}">
              <c16:uniqueId val="{00000000-5641-4062-B9FD-D6AB17E751DA}"/>
            </c:ext>
          </c:extLst>
        </c:ser>
        <c:dLbls>
          <c:showLegendKey val="0"/>
          <c:showVal val="0"/>
          <c:showCatName val="0"/>
          <c:showSerName val="0"/>
          <c:showPercent val="0"/>
          <c:showBubbleSize val="0"/>
        </c:dLbls>
        <c:smooth val="0"/>
        <c:axId val="1727070479"/>
        <c:axId val="1727068399"/>
      </c:lineChart>
      <c:catAx>
        <c:axId val="172707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419"/>
          </a:p>
        </c:txPr>
        <c:crossAx val="1727068399"/>
        <c:crosses val="autoZero"/>
        <c:auto val="1"/>
        <c:lblAlgn val="ctr"/>
        <c:lblOffset val="100"/>
        <c:noMultiLvlLbl val="0"/>
      </c:catAx>
      <c:valAx>
        <c:axId val="17270683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419"/>
          </a:p>
        </c:txPr>
        <c:crossAx val="17270704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 alumnos acreditados'!$B$2</c:f>
              <c:strCache>
                <c:ptCount val="1"/>
                <c:pt idx="0">
                  <c:v>Ene - Abr 2024</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alumnos acreditados'!$B$3:$B$12</c:f>
              <c:numCache>
                <c:formatCode>General</c:formatCode>
                <c:ptCount val="10"/>
                <c:pt idx="0">
                  <c:v>98.48</c:v>
                </c:pt>
                <c:pt idx="1">
                  <c:v>98.78</c:v>
                </c:pt>
                <c:pt idx="2">
                  <c:v>91</c:v>
                </c:pt>
                <c:pt idx="3">
                  <c:v>92.56</c:v>
                </c:pt>
                <c:pt idx="4">
                  <c:v>95.65</c:v>
                </c:pt>
                <c:pt idx="5">
                  <c:v>91.3</c:v>
                </c:pt>
                <c:pt idx="6">
                  <c:v>96.43</c:v>
                </c:pt>
                <c:pt idx="7">
                  <c:v>100</c:v>
                </c:pt>
                <c:pt idx="8">
                  <c:v>97.33</c:v>
                </c:pt>
                <c:pt idx="9">
                  <c:v>92.21</c:v>
                </c:pt>
              </c:numCache>
            </c:numRef>
          </c:val>
          <c:extLst>
            <c:ext xmlns:c16="http://schemas.microsoft.com/office/drawing/2014/chart" uri="{C3380CC4-5D6E-409C-BE32-E72D297353CC}">
              <c16:uniqueId val="{00000000-BCE4-43B2-A9FB-FFFAC3A001ED}"/>
            </c:ext>
          </c:extLst>
        </c:ser>
        <c:ser>
          <c:idx val="1"/>
          <c:order val="1"/>
          <c:tx>
            <c:strRef>
              <c:f>'% alumnos acreditados'!$C$2</c:f>
              <c:strCache>
                <c:ptCount val="1"/>
                <c:pt idx="0">
                  <c:v>May-Ago 2024</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alumnos acreditados'!$C$3:$C$12</c:f>
              <c:numCache>
                <c:formatCode>General</c:formatCode>
                <c:ptCount val="10"/>
                <c:pt idx="0">
                  <c:v>96.49</c:v>
                </c:pt>
                <c:pt idx="1">
                  <c:v>93.15</c:v>
                </c:pt>
                <c:pt idx="2">
                  <c:v>98.41</c:v>
                </c:pt>
                <c:pt idx="3">
                  <c:v>97.06</c:v>
                </c:pt>
                <c:pt idx="4">
                  <c:v>100</c:v>
                </c:pt>
                <c:pt idx="5">
                  <c:v>97.62</c:v>
                </c:pt>
                <c:pt idx="6">
                  <c:v>98.08</c:v>
                </c:pt>
                <c:pt idx="7">
                  <c:v>98</c:v>
                </c:pt>
                <c:pt idx="8">
                  <c:v>95.73</c:v>
                </c:pt>
                <c:pt idx="9">
                  <c:v>95.49</c:v>
                </c:pt>
              </c:numCache>
            </c:numRef>
          </c:val>
          <c:extLst>
            <c:ext xmlns:c16="http://schemas.microsoft.com/office/drawing/2014/chart" uri="{C3380CC4-5D6E-409C-BE32-E72D297353CC}">
              <c16:uniqueId val="{00000001-BCE4-43B2-A9FB-FFFAC3A001ED}"/>
            </c:ext>
          </c:extLst>
        </c:ser>
        <c:ser>
          <c:idx val="2"/>
          <c:order val="2"/>
          <c:tx>
            <c:strRef>
              <c:f>'% alumnos acreditados'!$D$2</c:f>
              <c:strCache>
                <c:ptCount val="1"/>
                <c:pt idx="0">
                  <c:v>Sep - Dic 2024</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alumnos acreditados'!$D$3:$D$12</c:f>
              <c:numCache>
                <c:formatCode>General</c:formatCode>
                <c:ptCount val="10"/>
                <c:pt idx="0">
                  <c:v>100</c:v>
                </c:pt>
                <c:pt idx="1">
                  <c:v>95</c:v>
                </c:pt>
                <c:pt idx="2">
                  <c:v>98.92</c:v>
                </c:pt>
                <c:pt idx="3">
                  <c:v>96.43</c:v>
                </c:pt>
                <c:pt idx="4">
                  <c:v>100</c:v>
                </c:pt>
                <c:pt idx="5">
                  <c:v>100</c:v>
                </c:pt>
                <c:pt idx="6">
                  <c:v>96</c:v>
                </c:pt>
                <c:pt idx="7">
                  <c:v>100</c:v>
                </c:pt>
                <c:pt idx="8">
                  <c:v>87.02</c:v>
                </c:pt>
                <c:pt idx="9">
                  <c:v>100</c:v>
                </c:pt>
              </c:numCache>
            </c:numRef>
          </c:val>
          <c:extLst>
            <c:ext xmlns:c16="http://schemas.microsoft.com/office/drawing/2014/chart" uri="{C3380CC4-5D6E-409C-BE32-E72D297353CC}">
              <c16:uniqueId val="{00000002-BCE4-43B2-A9FB-FFFAC3A001ED}"/>
            </c:ext>
          </c:extLst>
        </c:ser>
        <c:ser>
          <c:idx val="3"/>
          <c:order val="3"/>
          <c:tx>
            <c:strRef>
              <c:f>'% alumnos acreditados'!$E$2</c:f>
              <c:strCache>
                <c:ptCount val="1"/>
                <c:pt idx="0">
                  <c:v>Ene - Abr 2025</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alumnos acreditados'!$E$3:$E$12</c:f>
              <c:numCache>
                <c:formatCode>General</c:formatCode>
                <c:ptCount val="10"/>
                <c:pt idx="0">
                  <c:v>93.94</c:v>
                </c:pt>
                <c:pt idx="1">
                  <c:v>95</c:v>
                </c:pt>
                <c:pt idx="2">
                  <c:v>94.57</c:v>
                </c:pt>
                <c:pt idx="3">
                  <c:v>93.1</c:v>
                </c:pt>
                <c:pt idx="4">
                  <c:v>100</c:v>
                </c:pt>
                <c:pt idx="5">
                  <c:v>75</c:v>
                </c:pt>
                <c:pt idx="6">
                  <c:v>100</c:v>
                </c:pt>
                <c:pt idx="7">
                  <c:v>100</c:v>
                </c:pt>
                <c:pt idx="8">
                  <c:v>98.26</c:v>
                </c:pt>
                <c:pt idx="9">
                  <c:v>100</c:v>
                </c:pt>
              </c:numCache>
            </c:numRef>
          </c:val>
          <c:extLst>
            <c:ext xmlns:c16="http://schemas.microsoft.com/office/drawing/2014/chart" uri="{C3380CC4-5D6E-409C-BE32-E72D297353CC}">
              <c16:uniqueId val="{00000003-BCE4-43B2-A9FB-FFFAC3A001ED}"/>
            </c:ext>
          </c:extLst>
        </c:ser>
        <c:dLbls>
          <c:showLegendKey val="0"/>
          <c:showVal val="0"/>
          <c:showCatName val="0"/>
          <c:showSerName val="0"/>
          <c:showPercent val="0"/>
          <c:showBubbleSize val="0"/>
        </c:dLbls>
        <c:gapWidth val="219"/>
        <c:overlap val="-27"/>
        <c:axId val="509311520"/>
        <c:axId val="509311936"/>
      </c:barChart>
      <c:catAx>
        <c:axId val="50931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419"/>
          </a:p>
        </c:txPr>
        <c:crossAx val="509311936"/>
        <c:crosses val="autoZero"/>
        <c:auto val="1"/>
        <c:lblAlgn val="ctr"/>
        <c:lblOffset val="100"/>
        <c:noMultiLvlLbl val="0"/>
      </c:catAx>
      <c:valAx>
        <c:axId val="50931193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419"/>
          </a:p>
        </c:txPr>
        <c:crossAx val="50931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sz="1100"/>
      </a:pPr>
      <a:endParaRPr lang="es-419"/>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 alumnos acreditados'!$B$15</c:f>
              <c:strCache>
                <c:ptCount val="1"/>
                <c:pt idx="0">
                  <c:v>Ene - Abr 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acreditados'!$A$16:$A$23</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alumnos acreditados'!$B$16:$B$23</c:f>
              <c:numCache>
                <c:formatCode>General</c:formatCode>
                <c:ptCount val="8"/>
                <c:pt idx="0">
                  <c:v>89.66</c:v>
                </c:pt>
                <c:pt idx="1">
                  <c:v>86.96</c:v>
                </c:pt>
                <c:pt idx="2">
                  <c:v>97.08</c:v>
                </c:pt>
                <c:pt idx="3">
                  <c:v>88.89</c:v>
                </c:pt>
                <c:pt idx="4">
                  <c:v>99.34</c:v>
                </c:pt>
                <c:pt idx="5">
                  <c:v>98.81</c:v>
                </c:pt>
                <c:pt idx="6">
                  <c:v>97.22</c:v>
                </c:pt>
                <c:pt idx="7">
                  <c:v>94.17</c:v>
                </c:pt>
              </c:numCache>
            </c:numRef>
          </c:val>
          <c:extLst>
            <c:ext xmlns:c16="http://schemas.microsoft.com/office/drawing/2014/chart" uri="{C3380CC4-5D6E-409C-BE32-E72D297353CC}">
              <c16:uniqueId val="{00000000-71BC-4DC2-81ED-659F33356958}"/>
            </c:ext>
          </c:extLst>
        </c:ser>
        <c:ser>
          <c:idx val="1"/>
          <c:order val="1"/>
          <c:tx>
            <c:strRef>
              <c:f>'% alumnos acreditados'!$C$15</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acreditados'!$A$16:$A$23</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alumnos acreditados'!$C$16:$C$23</c:f>
              <c:numCache>
                <c:formatCode>General</c:formatCode>
                <c:ptCount val="8"/>
                <c:pt idx="0">
                  <c:v>100</c:v>
                </c:pt>
                <c:pt idx="1">
                  <c:v>100</c:v>
                </c:pt>
                <c:pt idx="2">
                  <c:v>96.88</c:v>
                </c:pt>
                <c:pt idx="3">
                  <c:v>95.65</c:v>
                </c:pt>
                <c:pt idx="4">
                  <c:v>98.92</c:v>
                </c:pt>
                <c:pt idx="5">
                  <c:v>100</c:v>
                </c:pt>
                <c:pt idx="6">
                  <c:v>99.03</c:v>
                </c:pt>
                <c:pt idx="7">
                  <c:v>100</c:v>
                </c:pt>
              </c:numCache>
            </c:numRef>
          </c:val>
          <c:extLst>
            <c:ext xmlns:c16="http://schemas.microsoft.com/office/drawing/2014/chart" uri="{C3380CC4-5D6E-409C-BE32-E72D297353CC}">
              <c16:uniqueId val="{00000001-71BC-4DC2-81ED-659F33356958}"/>
            </c:ext>
          </c:extLst>
        </c:ser>
        <c:ser>
          <c:idx val="2"/>
          <c:order val="2"/>
          <c:tx>
            <c:strRef>
              <c:f>'% alumnos acreditados'!$D$15</c:f>
              <c:strCache>
                <c:ptCount val="1"/>
                <c:pt idx="0">
                  <c:v>Sep - Dic 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acreditados'!$A$16:$A$23</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alumnos acreditados'!$D$16:$D$23</c:f>
              <c:numCache>
                <c:formatCode>General</c:formatCode>
                <c:ptCount val="8"/>
                <c:pt idx="0">
                  <c:v>95.24</c:v>
                </c:pt>
                <c:pt idx="1">
                  <c:v>100</c:v>
                </c:pt>
                <c:pt idx="2">
                  <c:v>99.27</c:v>
                </c:pt>
                <c:pt idx="3">
                  <c:v>100</c:v>
                </c:pt>
                <c:pt idx="4">
                  <c:v>99.1</c:v>
                </c:pt>
                <c:pt idx="5">
                  <c:v>100</c:v>
                </c:pt>
                <c:pt idx="6">
                  <c:v>100</c:v>
                </c:pt>
                <c:pt idx="7">
                  <c:v>100</c:v>
                </c:pt>
              </c:numCache>
            </c:numRef>
          </c:val>
          <c:extLst>
            <c:ext xmlns:c16="http://schemas.microsoft.com/office/drawing/2014/chart" uri="{C3380CC4-5D6E-409C-BE32-E72D297353CC}">
              <c16:uniqueId val="{00000002-71BC-4DC2-81ED-659F33356958}"/>
            </c:ext>
          </c:extLst>
        </c:ser>
        <c:ser>
          <c:idx val="3"/>
          <c:order val="3"/>
          <c:tx>
            <c:strRef>
              <c:f>'% alumnos acreditados'!$E$15</c:f>
              <c:strCache>
                <c:ptCount val="1"/>
                <c:pt idx="0">
                  <c:v>Ene - Abr 2025</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alumnos acreditados'!$A$16:$A$23</c:f>
              <c:strCache>
                <c:ptCount val="8"/>
                <c:pt idx="0">
                  <c:v>Procesos Bioalimentarios</c:v>
                </c:pt>
                <c:pt idx="1">
                  <c:v>Metalmecánica</c:v>
                </c:pt>
                <c:pt idx="2">
                  <c:v>Mecatrónica</c:v>
                </c:pt>
                <c:pt idx="3">
                  <c:v>Energías Renovables</c:v>
                </c:pt>
                <c:pt idx="4">
                  <c:v>Gastronomía</c:v>
                </c:pt>
                <c:pt idx="5">
                  <c:v>Gestión y Desarrollo Turístico</c:v>
                </c:pt>
                <c:pt idx="6">
                  <c:v>Gestión de Negocios y Proyectos</c:v>
                </c:pt>
                <c:pt idx="7">
                  <c:v>Desarrollo y Gestion de Software</c:v>
                </c:pt>
              </c:strCache>
            </c:strRef>
          </c:cat>
          <c:val>
            <c:numRef>
              <c:f>'% alumnos acreditados'!$E$16:$E$23</c:f>
              <c:numCache>
                <c:formatCode>General</c:formatCode>
                <c:ptCount val="8"/>
                <c:pt idx="0">
                  <c:v>97.73</c:v>
                </c:pt>
                <c:pt idx="1">
                  <c:v>82.69</c:v>
                </c:pt>
                <c:pt idx="2">
                  <c:v>95.68</c:v>
                </c:pt>
                <c:pt idx="3">
                  <c:v>96.3</c:v>
                </c:pt>
                <c:pt idx="4">
                  <c:v>98.17</c:v>
                </c:pt>
                <c:pt idx="5">
                  <c:v>100</c:v>
                </c:pt>
                <c:pt idx="6">
                  <c:v>99.5</c:v>
                </c:pt>
                <c:pt idx="7">
                  <c:v>95.2</c:v>
                </c:pt>
              </c:numCache>
            </c:numRef>
          </c:val>
          <c:extLst>
            <c:ext xmlns:c16="http://schemas.microsoft.com/office/drawing/2014/chart" uri="{C3380CC4-5D6E-409C-BE32-E72D297353CC}">
              <c16:uniqueId val="{00000003-71BC-4DC2-81ED-659F33356958}"/>
            </c:ext>
          </c:extLst>
        </c:ser>
        <c:dLbls>
          <c:showLegendKey val="0"/>
          <c:showVal val="0"/>
          <c:showCatName val="0"/>
          <c:showSerName val="0"/>
          <c:showPercent val="0"/>
          <c:showBubbleSize val="0"/>
        </c:dLbls>
        <c:gapWidth val="219"/>
        <c:overlap val="-27"/>
        <c:axId val="345022032"/>
        <c:axId val="345024112"/>
      </c:barChart>
      <c:catAx>
        <c:axId val="34502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345024112"/>
        <c:crosses val="autoZero"/>
        <c:auto val="1"/>
        <c:lblAlgn val="ctr"/>
        <c:lblOffset val="100"/>
        <c:noMultiLvlLbl val="0"/>
      </c:catAx>
      <c:valAx>
        <c:axId val="3450241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crossAx val="34502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419"/>
        </a:p>
      </c:txPr>
    </c:legend>
    <c:plotVisOnly val="1"/>
    <c:dispBlanksAs val="gap"/>
    <c:showDLblsOverMax val="0"/>
  </c:chart>
  <c:spPr>
    <a:noFill/>
    <a:ln>
      <a:noFill/>
    </a:ln>
    <a:effectLst/>
  </c:spPr>
  <c:txPr>
    <a:bodyPr/>
    <a:lstStyle/>
    <a:p>
      <a:pPr>
        <a:defRPr>
          <a:solidFill>
            <a:schemeClr val="tx1"/>
          </a:solidFill>
        </a:defRPr>
      </a:pPr>
      <a:endParaRPr lang="es-419"/>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 REGULARIZACION'!$B$2</c:f>
              <c:strCache>
                <c:ptCount val="1"/>
                <c:pt idx="0">
                  <c:v>Ene - Abr 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REGULARIZACION'!$B$3:$B$12</c:f>
              <c:numCache>
                <c:formatCode>General</c:formatCode>
                <c:ptCount val="10"/>
                <c:pt idx="0">
                  <c:v>92.31</c:v>
                </c:pt>
                <c:pt idx="1">
                  <c:v>98.04</c:v>
                </c:pt>
                <c:pt idx="2">
                  <c:v>72.86</c:v>
                </c:pt>
                <c:pt idx="3">
                  <c:v>88.16</c:v>
                </c:pt>
                <c:pt idx="4">
                  <c:v>71.430000000000007</c:v>
                </c:pt>
                <c:pt idx="5">
                  <c:v>77.78</c:v>
                </c:pt>
                <c:pt idx="6">
                  <c:v>50</c:v>
                </c:pt>
                <c:pt idx="7">
                  <c:v>100</c:v>
                </c:pt>
                <c:pt idx="8">
                  <c:v>85.71</c:v>
                </c:pt>
                <c:pt idx="9">
                  <c:v>64.709999999999994</c:v>
                </c:pt>
              </c:numCache>
            </c:numRef>
          </c:val>
          <c:extLst>
            <c:ext xmlns:c16="http://schemas.microsoft.com/office/drawing/2014/chart" uri="{C3380CC4-5D6E-409C-BE32-E72D297353CC}">
              <c16:uniqueId val="{00000000-1E12-4462-8E07-382550438903}"/>
            </c:ext>
          </c:extLst>
        </c:ser>
        <c:ser>
          <c:idx val="1"/>
          <c:order val="1"/>
          <c:tx>
            <c:strRef>
              <c:f>'% REGULARIZACION'!$C$2</c:f>
              <c:strCache>
                <c:ptCount val="1"/>
                <c:pt idx="0">
                  <c:v>May-Ago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REGULARIZACION'!$C$3:$C$12</c:f>
              <c:numCache>
                <c:formatCode>General</c:formatCode>
                <c:ptCount val="10"/>
                <c:pt idx="0">
                  <c:v>83.33</c:v>
                </c:pt>
                <c:pt idx="1">
                  <c:v>88.64</c:v>
                </c:pt>
                <c:pt idx="2">
                  <c:v>81.25</c:v>
                </c:pt>
                <c:pt idx="3">
                  <c:v>91.67</c:v>
                </c:pt>
                <c:pt idx="4">
                  <c:v>100</c:v>
                </c:pt>
                <c:pt idx="5">
                  <c:v>90.91</c:v>
                </c:pt>
                <c:pt idx="6">
                  <c:v>87.5</c:v>
                </c:pt>
                <c:pt idx="7">
                  <c:v>87.5</c:v>
                </c:pt>
                <c:pt idx="8">
                  <c:v>74.47</c:v>
                </c:pt>
                <c:pt idx="9">
                  <c:v>82.86</c:v>
                </c:pt>
              </c:numCache>
            </c:numRef>
          </c:val>
          <c:extLst>
            <c:ext xmlns:c16="http://schemas.microsoft.com/office/drawing/2014/chart" uri="{C3380CC4-5D6E-409C-BE32-E72D297353CC}">
              <c16:uniqueId val="{00000001-1E12-4462-8E07-382550438903}"/>
            </c:ext>
          </c:extLst>
        </c:ser>
        <c:ser>
          <c:idx val="2"/>
          <c:order val="2"/>
          <c:tx>
            <c:strRef>
              <c:f>'% REGULARIZACION'!$D$2</c:f>
              <c:strCache>
                <c:ptCount val="1"/>
                <c:pt idx="0">
                  <c:v>Sep -Dic 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REGULARIZACION'!$D$3:$D$12</c:f>
              <c:numCache>
                <c:formatCode>General</c:formatCode>
                <c:ptCount val="10"/>
                <c:pt idx="0">
                  <c:v>100</c:v>
                </c:pt>
                <c:pt idx="1">
                  <c:v>92.86</c:v>
                </c:pt>
                <c:pt idx="2">
                  <c:v>93.33</c:v>
                </c:pt>
                <c:pt idx="3">
                  <c:v>95.12</c:v>
                </c:pt>
                <c:pt idx="4">
                  <c:v>95.12</c:v>
                </c:pt>
                <c:pt idx="5">
                  <c:v>100</c:v>
                </c:pt>
                <c:pt idx="6">
                  <c:v>75</c:v>
                </c:pt>
                <c:pt idx="7">
                  <c:v>100</c:v>
                </c:pt>
                <c:pt idx="8">
                  <c:v>70.180000000000007</c:v>
                </c:pt>
                <c:pt idx="9">
                  <c:v>100</c:v>
                </c:pt>
              </c:numCache>
            </c:numRef>
          </c:val>
          <c:extLst>
            <c:ext xmlns:c16="http://schemas.microsoft.com/office/drawing/2014/chart" uri="{C3380CC4-5D6E-409C-BE32-E72D297353CC}">
              <c16:uniqueId val="{00000002-1E12-4462-8E07-382550438903}"/>
            </c:ext>
          </c:extLst>
        </c:ser>
        <c:ser>
          <c:idx val="3"/>
          <c:order val="3"/>
          <c:tx>
            <c:strRef>
              <c:f>'% REGULARIZACION'!$E$2</c:f>
              <c:strCache>
                <c:ptCount val="1"/>
                <c:pt idx="0">
                  <c:v>Ene - Abr 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REGULARIZACION'!$A$3:$A$12</c:f>
              <c:strCache>
                <c:ptCount val="10"/>
                <c:pt idx="0">
                  <c:v>Procesos alimentarios</c:v>
                </c:pt>
                <c:pt idx="1">
                  <c:v>Mecánica</c:v>
                </c:pt>
                <c:pt idx="2">
                  <c:v>Administración Formulación y Evaluación de Proyectos</c:v>
                </c:pt>
                <c:pt idx="3">
                  <c:v>Mecatrónica A. Automatización</c:v>
                </c:pt>
                <c:pt idx="4">
                  <c:v>Mecatrónica A. Instalaciones Elec. Eficientes</c:v>
                </c:pt>
                <c:pt idx="5">
                  <c:v>Energías Renovables</c:v>
                </c:pt>
                <c:pt idx="6">
                  <c:v>Turismo A. Desarrollo de Productos Alternativos</c:v>
                </c:pt>
                <c:pt idx="7">
                  <c:v>Turismo A. Hotelería</c:v>
                </c:pt>
                <c:pt idx="8">
                  <c:v>Gastronomía</c:v>
                </c:pt>
                <c:pt idx="9">
                  <c:v>Tecnologías de la Información A. Desarrollo de Software Multiplataforma</c:v>
                </c:pt>
              </c:strCache>
            </c:strRef>
          </c:cat>
          <c:val>
            <c:numRef>
              <c:f>'% REGULARIZACION'!$E$3:$E$12</c:f>
              <c:numCache>
                <c:formatCode>General</c:formatCode>
                <c:ptCount val="10"/>
                <c:pt idx="0">
                  <c:v>86.67</c:v>
                </c:pt>
                <c:pt idx="1">
                  <c:v>94.44</c:v>
                </c:pt>
                <c:pt idx="2">
                  <c:v>77.27</c:v>
                </c:pt>
                <c:pt idx="3">
                  <c:v>91.67</c:v>
                </c:pt>
                <c:pt idx="4">
                  <c:v>100</c:v>
                </c:pt>
                <c:pt idx="5">
                  <c:v>100</c:v>
                </c:pt>
                <c:pt idx="6">
                  <c:v>100</c:v>
                </c:pt>
                <c:pt idx="7">
                  <c:v>100</c:v>
                </c:pt>
                <c:pt idx="8">
                  <c:v>94.87</c:v>
                </c:pt>
                <c:pt idx="9">
                  <c:v>100</c:v>
                </c:pt>
              </c:numCache>
            </c:numRef>
          </c:val>
          <c:extLst>
            <c:ext xmlns:c16="http://schemas.microsoft.com/office/drawing/2014/chart" uri="{C3380CC4-5D6E-409C-BE32-E72D297353CC}">
              <c16:uniqueId val="{00000003-1E12-4462-8E07-382550438903}"/>
            </c:ext>
          </c:extLst>
        </c:ser>
        <c:dLbls>
          <c:showLegendKey val="0"/>
          <c:showVal val="0"/>
          <c:showCatName val="0"/>
          <c:showSerName val="0"/>
          <c:showPercent val="0"/>
          <c:showBubbleSize val="0"/>
        </c:dLbls>
        <c:gapWidth val="219"/>
        <c:overlap val="-27"/>
        <c:axId val="341904880"/>
        <c:axId val="341900720"/>
      </c:barChart>
      <c:catAx>
        <c:axId val="34190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419"/>
          </a:p>
        </c:txPr>
        <c:crossAx val="341900720"/>
        <c:crosses val="autoZero"/>
        <c:auto val="1"/>
        <c:lblAlgn val="ctr"/>
        <c:lblOffset val="100"/>
        <c:noMultiLvlLbl val="0"/>
      </c:catAx>
      <c:valAx>
        <c:axId val="3419007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34190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670" y="302260"/>
            <a:ext cx="9624060" cy="12090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9.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0.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4.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6.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7.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8.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9.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40.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Rectángulo 4"/>
          <p:cNvSpPr/>
          <p:nvPr/>
        </p:nvSpPr>
        <p:spPr>
          <a:xfrm>
            <a:off x="1140200" y="2792097"/>
            <a:ext cx="9003471" cy="1200329"/>
          </a:xfrm>
          <a:prstGeom prst="rect">
            <a:avLst/>
          </a:prstGeom>
        </p:spPr>
        <p:txBody>
          <a:bodyPr wrap="square">
            <a:spAutoFit/>
          </a:bodyPr>
          <a:lstStyle/>
          <a:p>
            <a:pPr algn="ctr">
              <a:buClr>
                <a:srgbClr val="CCCC00"/>
              </a:buClr>
              <a:buSzPct val="70000"/>
              <a:defRPr/>
            </a:pPr>
            <a:r>
              <a:rPr kumimoji="1" lang="es-MX" sz="3600" b="1" i="1" kern="0" dirty="0">
                <a:solidFill>
                  <a:srgbClr val="5B9BD5">
                    <a:lumMod val="50000"/>
                  </a:srgbClr>
                </a:solidFill>
                <a:latin typeface="Arial" panose="020B0604020202020204" pitchFamily="34" charset="0"/>
                <a:cs typeface="Arial" panose="020B0604020202020204" pitchFamily="34" charset="0"/>
              </a:rPr>
              <a:t>Reunión de Revisión por la Dirección</a:t>
            </a:r>
          </a:p>
          <a:p>
            <a:pPr algn="ctr">
              <a:buClr>
                <a:srgbClr val="CCCC00"/>
              </a:buClr>
              <a:buSzPct val="70000"/>
              <a:defRPr/>
            </a:pPr>
            <a:r>
              <a:rPr kumimoji="1" lang="es-MX" sz="3600" b="1" i="1" kern="0" dirty="0">
                <a:solidFill>
                  <a:srgbClr val="5B9BD5">
                    <a:lumMod val="50000"/>
                  </a:srgbClr>
                </a:solidFill>
                <a:latin typeface="Arial" panose="020B0604020202020204" pitchFamily="34" charset="0"/>
                <a:cs typeface="Arial" panose="020B0604020202020204" pitchFamily="34" charset="0"/>
              </a:rPr>
              <a:t>May – </a:t>
            </a:r>
            <a:r>
              <a:rPr kumimoji="1" lang="es-MX" sz="3600" b="1" i="1" kern="0" dirty="0" err="1">
                <a:solidFill>
                  <a:srgbClr val="5B9BD5">
                    <a:lumMod val="50000"/>
                  </a:srgbClr>
                </a:solidFill>
                <a:latin typeface="Arial" panose="020B0604020202020204" pitchFamily="34" charset="0"/>
                <a:cs typeface="Arial" panose="020B0604020202020204" pitchFamily="34" charset="0"/>
              </a:rPr>
              <a:t>ago</a:t>
            </a:r>
            <a:r>
              <a:rPr kumimoji="1" lang="es-MX" sz="3600" b="1" i="1" kern="0" dirty="0">
                <a:solidFill>
                  <a:srgbClr val="5B9BD5">
                    <a:lumMod val="50000"/>
                  </a:srgbClr>
                </a:solidFill>
                <a:latin typeface="Arial" panose="020B0604020202020204" pitchFamily="34" charset="0"/>
                <a:cs typeface="Arial" panose="020B0604020202020204" pitchFamily="34" charset="0"/>
              </a:rPr>
              <a:t> 2025</a:t>
            </a:r>
          </a:p>
        </p:txBody>
      </p:sp>
    </p:spTree>
    <p:extLst>
      <p:ext uri="{BB962C8B-B14F-4D97-AF65-F5344CB8AC3E}">
        <p14:creationId xmlns:p14="http://schemas.microsoft.com/office/powerpoint/2010/main" val="332097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175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374900" y="532234"/>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TSU </a:t>
            </a:r>
          </a:p>
        </p:txBody>
      </p:sp>
      <p:graphicFrame>
        <p:nvGraphicFramePr>
          <p:cNvPr id="3" name="Tabla 2">
            <a:extLst>
              <a:ext uri="{FF2B5EF4-FFF2-40B4-BE49-F238E27FC236}">
                <a16:creationId xmlns:a16="http://schemas.microsoft.com/office/drawing/2014/main" id="{8EC9829C-CA43-4871-AC29-EAAC399DCFBD}"/>
              </a:ext>
            </a:extLst>
          </p:cNvPr>
          <p:cNvGraphicFramePr>
            <a:graphicFrameLocks noGrp="1"/>
          </p:cNvGraphicFramePr>
          <p:nvPr>
            <p:extLst>
              <p:ext uri="{D42A27DB-BD31-4B8C-83A1-F6EECF244321}">
                <p14:modId xmlns:p14="http://schemas.microsoft.com/office/powerpoint/2010/main" val="1332463611"/>
              </p:ext>
            </p:extLst>
          </p:nvPr>
        </p:nvGraphicFramePr>
        <p:xfrm>
          <a:off x="393700" y="1447274"/>
          <a:ext cx="6057900" cy="720090"/>
        </p:xfrm>
        <a:graphic>
          <a:graphicData uri="http://schemas.openxmlformats.org/drawingml/2006/table">
            <a:tbl>
              <a:tblPr/>
              <a:tblGrid>
                <a:gridCol w="1676400">
                  <a:extLst>
                    <a:ext uri="{9D8B030D-6E8A-4147-A177-3AD203B41FA5}">
                      <a16:colId xmlns:a16="http://schemas.microsoft.com/office/drawing/2014/main" val="1526443811"/>
                    </a:ext>
                  </a:extLst>
                </a:gridCol>
                <a:gridCol w="1066800">
                  <a:extLst>
                    <a:ext uri="{9D8B030D-6E8A-4147-A177-3AD203B41FA5}">
                      <a16:colId xmlns:a16="http://schemas.microsoft.com/office/drawing/2014/main" val="609622110"/>
                    </a:ext>
                  </a:extLst>
                </a:gridCol>
                <a:gridCol w="1066800">
                  <a:extLst>
                    <a:ext uri="{9D8B030D-6E8A-4147-A177-3AD203B41FA5}">
                      <a16:colId xmlns:a16="http://schemas.microsoft.com/office/drawing/2014/main" val="3797045980"/>
                    </a:ext>
                  </a:extLst>
                </a:gridCol>
                <a:gridCol w="990600">
                  <a:extLst>
                    <a:ext uri="{9D8B030D-6E8A-4147-A177-3AD203B41FA5}">
                      <a16:colId xmlns:a16="http://schemas.microsoft.com/office/drawing/2014/main" val="394289357"/>
                    </a:ext>
                  </a:extLst>
                </a:gridCol>
                <a:gridCol w="1257300">
                  <a:extLst>
                    <a:ext uri="{9D8B030D-6E8A-4147-A177-3AD203B41FA5}">
                      <a16:colId xmlns:a16="http://schemas.microsoft.com/office/drawing/2014/main" val="1678743834"/>
                    </a:ext>
                  </a:extLst>
                </a:gridCol>
              </a:tblGrid>
              <a:tr h="400050">
                <a:tc>
                  <a:txBody>
                    <a:bodyPr/>
                    <a:lstStyle/>
                    <a:p>
                      <a:pPr algn="ctr" rtl="0" fontAlgn="ctr"/>
                      <a:r>
                        <a:rPr lang="es-MX" sz="16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Sep-Dic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1" i="0" u="none" strike="noStrike">
                          <a:solidFill>
                            <a:srgbClr val="000000"/>
                          </a:solidFill>
                          <a:effectLst/>
                          <a:latin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a:solidFill>
                            <a:srgbClr val="000000"/>
                          </a:solidFill>
                          <a:effectLst/>
                          <a:latin typeface="Arial" panose="020B0604020202020204" pitchFamily="34" charset="0"/>
                        </a:rPr>
                        <a:t>May-</a:t>
                      </a:r>
                      <a:r>
                        <a:rPr lang="es-MX" sz="1600" b="1" i="0" u="none" strike="noStrike" dirty="0" err="1">
                          <a:solidFill>
                            <a:srgbClr val="000000"/>
                          </a:solidFill>
                          <a:effectLst/>
                          <a:latin typeface="Arial" panose="020B0604020202020204" pitchFamily="34" charset="0"/>
                        </a:rPr>
                        <a:t>Ago</a:t>
                      </a:r>
                      <a:r>
                        <a:rPr lang="es-MX" sz="1600" b="1" i="0" u="none" strike="noStrike" dirty="0">
                          <a:solidFill>
                            <a:srgbClr val="000000"/>
                          </a:solidFill>
                          <a:effectLst/>
                          <a:latin typeface="Arial" panose="020B0604020202020204" pitchFamily="34" charset="0"/>
                        </a:rPr>
                        <a:t>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err="1">
                          <a:solidFill>
                            <a:srgbClr val="000000"/>
                          </a:solidFill>
                          <a:effectLst/>
                          <a:latin typeface="Arial" panose="020B0604020202020204" pitchFamily="34" charset="0"/>
                        </a:rPr>
                        <a:t>Sep</a:t>
                      </a:r>
                      <a:r>
                        <a:rPr lang="es-MX" sz="1600" b="1" i="0" u="none" strike="noStrike" dirty="0">
                          <a:solidFill>
                            <a:srgbClr val="000000"/>
                          </a:solidFill>
                          <a:effectLst/>
                          <a:latin typeface="Arial" panose="020B0604020202020204" pitchFamily="34" charset="0"/>
                        </a:rPr>
                        <a:t>-Dic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580267483"/>
                  </a:ext>
                </a:extLst>
              </a:tr>
              <a:tr h="190500">
                <a:tc>
                  <a:txBody>
                    <a:bodyPr/>
                    <a:lstStyle/>
                    <a:p>
                      <a:pPr algn="ctr" fontAlgn="b"/>
                      <a:r>
                        <a:rPr lang="es-MX" sz="14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Calibri" panose="020F0502020204030204" pitchFamily="34" charset="0"/>
                        </a:rPr>
                        <a:t>1412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Calibri" panose="020F0502020204030204" pitchFamily="34" charset="0"/>
                        </a:rPr>
                        <a:t>1129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400" b="0" i="0" u="none" strike="noStrike" dirty="0">
                          <a:solidFill>
                            <a:srgbClr val="000000"/>
                          </a:solidFill>
                          <a:effectLst/>
                          <a:latin typeface="Calibri" panose="020F050202020403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958325"/>
                  </a:ext>
                </a:extLst>
              </a:tr>
            </a:tbl>
          </a:graphicData>
        </a:graphic>
      </p:graphicFrame>
      <p:sp>
        <p:nvSpPr>
          <p:cNvPr id="5" name="CuadroTexto 4">
            <a:extLst>
              <a:ext uri="{FF2B5EF4-FFF2-40B4-BE49-F238E27FC236}">
                <a16:creationId xmlns:a16="http://schemas.microsoft.com/office/drawing/2014/main" id="{455FD772-3F35-4FFE-962D-A5DE415CC300}"/>
              </a:ext>
            </a:extLst>
          </p:cNvPr>
          <p:cNvSpPr txBox="1"/>
          <p:nvPr/>
        </p:nvSpPr>
        <p:spPr>
          <a:xfrm>
            <a:off x="387350" y="2167364"/>
            <a:ext cx="1912768" cy="276999"/>
          </a:xfrm>
          <a:prstGeom prst="rect">
            <a:avLst/>
          </a:prstGeom>
          <a:noFill/>
        </p:spPr>
        <p:txBody>
          <a:bodyPr wrap="none" rtlCol="0">
            <a:spAutoFit/>
          </a:bodyPr>
          <a:lstStyle/>
          <a:p>
            <a:r>
              <a:rPr lang="es-ES" sz="1200" dirty="0"/>
              <a:t>*Se separan los PE del NME</a:t>
            </a:r>
            <a:endParaRPr lang="es-MX" sz="1200" dirty="0"/>
          </a:p>
        </p:txBody>
      </p:sp>
      <p:graphicFrame>
        <p:nvGraphicFramePr>
          <p:cNvPr id="10" name="Gráfico 9">
            <a:extLst>
              <a:ext uri="{FF2B5EF4-FFF2-40B4-BE49-F238E27FC236}">
                <a16:creationId xmlns:a16="http://schemas.microsoft.com/office/drawing/2014/main" id="{4D41EFC3-BF03-46B4-AA22-B402022BB97E}"/>
              </a:ext>
            </a:extLst>
          </p:cNvPr>
          <p:cNvGraphicFramePr>
            <a:graphicFrameLocks/>
          </p:cNvGraphicFramePr>
          <p:nvPr>
            <p:extLst>
              <p:ext uri="{D42A27DB-BD31-4B8C-83A1-F6EECF244321}">
                <p14:modId xmlns:p14="http://schemas.microsoft.com/office/powerpoint/2010/main" val="3689465542"/>
              </p:ext>
            </p:extLst>
          </p:nvPr>
        </p:nvGraphicFramePr>
        <p:xfrm>
          <a:off x="2984500" y="3244850"/>
          <a:ext cx="575310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6893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298700" y="730250"/>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Ing./Lic.</a:t>
            </a:r>
          </a:p>
        </p:txBody>
      </p:sp>
      <p:graphicFrame>
        <p:nvGraphicFramePr>
          <p:cNvPr id="3" name="Tabla 2">
            <a:extLst>
              <a:ext uri="{FF2B5EF4-FFF2-40B4-BE49-F238E27FC236}">
                <a16:creationId xmlns:a16="http://schemas.microsoft.com/office/drawing/2014/main" id="{43F34C49-1B02-4CC4-BB17-A35DD1387FC8}"/>
              </a:ext>
            </a:extLst>
          </p:cNvPr>
          <p:cNvGraphicFramePr>
            <a:graphicFrameLocks noGrp="1"/>
          </p:cNvGraphicFramePr>
          <p:nvPr>
            <p:extLst>
              <p:ext uri="{D42A27DB-BD31-4B8C-83A1-F6EECF244321}">
                <p14:modId xmlns:p14="http://schemas.microsoft.com/office/powerpoint/2010/main" val="3924666838"/>
              </p:ext>
            </p:extLst>
          </p:nvPr>
        </p:nvGraphicFramePr>
        <p:xfrm>
          <a:off x="927099" y="1376581"/>
          <a:ext cx="8991602" cy="4083630"/>
        </p:xfrm>
        <a:graphic>
          <a:graphicData uri="http://schemas.openxmlformats.org/drawingml/2006/table">
            <a:tbl>
              <a:tblPr/>
              <a:tblGrid>
                <a:gridCol w="3801442">
                  <a:extLst>
                    <a:ext uri="{9D8B030D-6E8A-4147-A177-3AD203B41FA5}">
                      <a16:colId xmlns:a16="http://schemas.microsoft.com/office/drawing/2014/main" val="2466044661"/>
                    </a:ext>
                  </a:extLst>
                </a:gridCol>
                <a:gridCol w="1444827">
                  <a:extLst>
                    <a:ext uri="{9D8B030D-6E8A-4147-A177-3AD203B41FA5}">
                      <a16:colId xmlns:a16="http://schemas.microsoft.com/office/drawing/2014/main" val="4021513097"/>
                    </a:ext>
                  </a:extLst>
                </a:gridCol>
                <a:gridCol w="1271824">
                  <a:extLst>
                    <a:ext uri="{9D8B030D-6E8A-4147-A177-3AD203B41FA5}">
                      <a16:colId xmlns:a16="http://schemas.microsoft.com/office/drawing/2014/main" val="2970634631"/>
                    </a:ext>
                  </a:extLst>
                </a:gridCol>
                <a:gridCol w="1276499">
                  <a:extLst>
                    <a:ext uri="{9D8B030D-6E8A-4147-A177-3AD203B41FA5}">
                      <a16:colId xmlns:a16="http://schemas.microsoft.com/office/drawing/2014/main" val="745266492"/>
                    </a:ext>
                  </a:extLst>
                </a:gridCol>
                <a:gridCol w="1197010">
                  <a:extLst>
                    <a:ext uri="{9D8B030D-6E8A-4147-A177-3AD203B41FA5}">
                      <a16:colId xmlns:a16="http://schemas.microsoft.com/office/drawing/2014/main" val="679903908"/>
                    </a:ext>
                  </a:extLst>
                </a:gridCol>
              </a:tblGrid>
              <a:tr h="664776">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Sep-Dic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516055163"/>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Procesos Bioalimentarios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107297"/>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Metal 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451184"/>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888296"/>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171089"/>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5369558"/>
                  </a:ext>
                </a:extLst>
              </a:tr>
              <a:tr h="427356">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Gestión y Desarrollo Turístico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895901"/>
                  </a:ext>
                </a:extLst>
              </a:tr>
              <a:tr h="633120">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Gestión de Negocios y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836981"/>
                  </a:ext>
                </a:extLst>
              </a:tr>
              <a:tr h="459012">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Desarrollo y Gestion de Software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717755"/>
                  </a:ext>
                </a:extLst>
              </a:tr>
              <a:tr h="316561">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Arial" panose="020B0604020202020204" pitchFamily="34" charset="0"/>
                          <a:cs typeface="Arial" panose="020B0604020202020204" pitchFamily="34" charset="0"/>
                        </a:rPr>
                        <a:t>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Arial" panose="020B0604020202020204" pitchFamily="34" charset="0"/>
                          <a:cs typeface="Arial" panose="020B060402020202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Arial" panose="020B0604020202020204" pitchFamily="34" charset="0"/>
                          <a:cs typeface="Arial" panose="020B060402020202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dirty="0">
                          <a:solidFill>
                            <a:srgbClr val="000000"/>
                          </a:solidFill>
                          <a:effectLst/>
                          <a:latin typeface="Arial" panose="020B0604020202020204" pitchFamily="34" charset="0"/>
                          <a:cs typeface="Arial" panose="020B0604020202020204" pitchFamily="34" charset="0"/>
                        </a:rPr>
                        <a:t>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706325"/>
                  </a:ext>
                </a:extLst>
              </a:tr>
            </a:tbl>
          </a:graphicData>
        </a:graphic>
      </p:graphicFrame>
    </p:spTree>
    <p:extLst>
      <p:ext uri="{BB962C8B-B14F-4D97-AF65-F5344CB8AC3E}">
        <p14:creationId xmlns:p14="http://schemas.microsoft.com/office/powerpoint/2010/main" val="74855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374900" y="577850"/>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a:t>
            </a:r>
            <a:r>
              <a:rPr lang="es-MX" b="1" i="1" noProof="0" dirty="0">
                <a:solidFill>
                  <a:srgbClr val="ED7D31">
                    <a:lumMod val="75000"/>
                  </a:srgbClr>
                </a:solidFill>
                <a:latin typeface="Arial" panose="020B0604020202020204" pitchFamily="34" charset="0"/>
                <a:cs typeface="Arial" panose="020B0604020202020204" pitchFamily="34" charset="0"/>
              </a:rPr>
              <a:t>Ing/Lic.</a:t>
            </a: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p:txBody>
      </p:sp>
      <p:graphicFrame>
        <p:nvGraphicFramePr>
          <p:cNvPr id="7" name="Gráfico 6">
            <a:extLst>
              <a:ext uri="{FF2B5EF4-FFF2-40B4-BE49-F238E27FC236}">
                <a16:creationId xmlns:a16="http://schemas.microsoft.com/office/drawing/2014/main" id="{F6BB0624-BFF9-4B6E-934D-59C3AD7C27E0}"/>
              </a:ext>
            </a:extLst>
          </p:cNvPr>
          <p:cNvGraphicFramePr>
            <a:graphicFrameLocks/>
          </p:cNvGraphicFramePr>
          <p:nvPr>
            <p:extLst>
              <p:ext uri="{D42A27DB-BD31-4B8C-83A1-F6EECF244321}">
                <p14:modId xmlns:p14="http://schemas.microsoft.com/office/powerpoint/2010/main" val="851452991"/>
              </p:ext>
            </p:extLst>
          </p:nvPr>
        </p:nvGraphicFramePr>
        <p:xfrm>
          <a:off x="903967" y="1323521"/>
          <a:ext cx="9014733" cy="53047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0093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374900" y="577850"/>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a:t>
            </a:r>
            <a:r>
              <a:rPr lang="es-MX" b="1" i="1" noProof="0" dirty="0">
                <a:solidFill>
                  <a:srgbClr val="ED7D31">
                    <a:lumMod val="75000"/>
                  </a:srgbClr>
                </a:solidFill>
                <a:latin typeface="Arial" panose="020B0604020202020204" pitchFamily="34" charset="0"/>
                <a:cs typeface="Arial" panose="020B0604020202020204" pitchFamily="34" charset="0"/>
              </a:rPr>
              <a:t>Ing/Lic.</a:t>
            </a: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p:txBody>
      </p:sp>
      <p:graphicFrame>
        <p:nvGraphicFramePr>
          <p:cNvPr id="3" name="Tabla 2">
            <a:extLst>
              <a:ext uri="{FF2B5EF4-FFF2-40B4-BE49-F238E27FC236}">
                <a16:creationId xmlns:a16="http://schemas.microsoft.com/office/drawing/2014/main" id="{5A212B32-7894-484C-9827-3FDAC55E6812}"/>
              </a:ext>
            </a:extLst>
          </p:cNvPr>
          <p:cNvGraphicFramePr>
            <a:graphicFrameLocks noGrp="1"/>
          </p:cNvGraphicFramePr>
          <p:nvPr>
            <p:extLst>
              <p:ext uri="{D42A27DB-BD31-4B8C-83A1-F6EECF244321}">
                <p14:modId xmlns:p14="http://schemas.microsoft.com/office/powerpoint/2010/main" val="419300081"/>
              </p:ext>
            </p:extLst>
          </p:nvPr>
        </p:nvGraphicFramePr>
        <p:xfrm>
          <a:off x="241300" y="1506756"/>
          <a:ext cx="5562601" cy="1064722"/>
        </p:xfrm>
        <a:graphic>
          <a:graphicData uri="http://schemas.openxmlformats.org/drawingml/2006/table">
            <a:tbl>
              <a:tblPr/>
              <a:tblGrid>
                <a:gridCol w="1463841">
                  <a:extLst>
                    <a:ext uri="{9D8B030D-6E8A-4147-A177-3AD203B41FA5}">
                      <a16:colId xmlns:a16="http://schemas.microsoft.com/office/drawing/2014/main" val="3848205814"/>
                    </a:ext>
                  </a:extLst>
                </a:gridCol>
                <a:gridCol w="975895">
                  <a:extLst>
                    <a:ext uri="{9D8B030D-6E8A-4147-A177-3AD203B41FA5}">
                      <a16:colId xmlns:a16="http://schemas.microsoft.com/office/drawing/2014/main" val="2273238985"/>
                    </a:ext>
                  </a:extLst>
                </a:gridCol>
                <a:gridCol w="878306">
                  <a:extLst>
                    <a:ext uri="{9D8B030D-6E8A-4147-A177-3AD203B41FA5}">
                      <a16:colId xmlns:a16="http://schemas.microsoft.com/office/drawing/2014/main" val="3233377472"/>
                    </a:ext>
                  </a:extLst>
                </a:gridCol>
                <a:gridCol w="1171073">
                  <a:extLst>
                    <a:ext uri="{9D8B030D-6E8A-4147-A177-3AD203B41FA5}">
                      <a16:colId xmlns:a16="http://schemas.microsoft.com/office/drawing/2014/main" val="1558920290"/>
                    </a:ext>
                  </a:extLst>
                </a:gridCol>
                <a:gridCol w="1073486">
                  <a:extLst>
                    <a:ext uri="{9D8B030D-6E8A-4147-A177-3AD203B41FA5}">
                      <a16:colId xmlns:a16="http://schemas.microsoft.com/office/drawing/2014/main" val="4265287098"/>
                    </a:ext>
                  </a:extLst>
                </a:gridCol>
              </a:tblGrid>
              <a:tr h="750397">
                <a:tc>
                  <a:txBody>
                    <a:bodyPr/>
                    <a:lstStyle/>
                    <a:p>
                      <a:pPr algn="ctr" rtl="0" fontAlgn="ctr"/>
                      <a:r>
                        <a:rPr lang="es-MX" sz="16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err="1">
                          <a:solidFill>
                            <a:srgbClr val="000000"/>
                          </a:solidFill>
                          <a:effectLst/>
                          <a:latin typeface="Arial" panose="020B0604020202020204" pitchFamily="34" charset="0"/>
                        </a:rPr>
                        <a:t>Sep</a:t>
                      </a:r>
                      <a:r>
                        <a:rPr lang="es-MX" sz="1600" b="1" i="0" u="none" strike="noStrike" dirty="0">
                          <a:solidFill>
                            <a:srgbClr val="000000"/>
                          </a:solidFill>
                          <a:effectLst/>
                          <a:latin typeface="Arial" panose="020B0604020202020204" pitchFamily="34" charset="0"/>
                        </a:rPr>
                        <a:t>-Dic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marL="0" algn="ctr" rtl="0" fontAlgn="ctr"/>
                      <a:r>
                        <a:rPr lang="es-MX" sz="1600" b="1" i="0" u="none" strike="noStrike" dirty="0">
                          <a:solidFill>
                            <a:srgbClr val="000000"/>
                          </a:solidFill>
                          <a:effectLst/>
                          <a:latin typeface="Arial" panose="020B0604020202020204" pitchFamily="34" charset="0"/>
                          <a:ea typeface="+mn-ea"/>
                          <a:cs typeface="+mn-cs"/>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a:solidFill>
                            <a:srgbClr val="000000"/>
                          </a:solidFill>
                          <a:effectLst/>
                          <a:latin typeface="Arial" panose="020B0604020202020204" pitchFamily="34" charset="0"/>
                        </a:rPr>
                        <a:t>May-</a:t>
                      </a:r>
                      <a:r>
                        <a:rPr lang="es-MX" sz="1600" b="1" i="0" u="none" strike="noStrike" dirty="0" err="1">
                          <a:solidFill>
                            <a:srgbClr val="000000"/>
                          </a:solidFill>
                          <a:effectLst/>
                          <a:latin typeface="Arial" panose="020B0604020202020204" pitchFamily="34" charset="0"/>
                        </a:rPr>
                        <a:t>Ago</a:t>
                      </a:r>
                      <a:r>
                        <a:rPr lang="es-MX" sz="1600" b="1" i="0" u="none" strike="noStrike" dirty="0">
                          <a:solidFill>
                            <a:srgbClr val="000000"/>
                          </a:solidFill>
                          <a:effectLst/>
                          <a:latin typeface="Arial" panose="020B0604020202020204" pitchFamily="34" charset="0"/>
                        </a:rPr>
                        <a:t>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err="1">
                          <a:solidFill>
                            <a:srgbClr val="000000"/>
                          </a:solidFill>
                          <a:effectLst/>
                          <a:latin typeface="Arial" panose="020B0604020202020204" pitchFamily="34" charset="0"/>
                        </a:rPr>
                        <a:t>Sep</a:t>
                      </a:r>
                      <a:r>
                        <a:rPr lang="es-MX" sz="1600" b="1" i="0" u="none" strike="noStrike" dirty="0">
                          <a:solidFill>
                            <a:srgbClr val="000000"/>
                          </a:solidFill>
                          <a:effectLst/>
                          <a:latin typeface="Arial" panose="020B0604020202020204" pitchFamily="34" charset="0"/>
                        </a:rPr>
                        <a:t>-Dic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307492631"/>
                  </a:ext>
                </a:extLst>
              </a:tr>
              <a:tr h="225697">
                <a:tc>
                  <a:txBody>
                    <a:bodyPr/>
                    <a:lstStyle/>
                    <a:p>
                      <a:pPr algn="ctr" fontAlgn="b"/>
                      <a:r>
                        <a:rPr lang="es-MX" sz="2000" b="0"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0" i="0" u="none" strike="noStrike" dirty="0">
                          <a:solidFill>
                            <a:srgbClr val="000000"/>
                          </a:solidFill>
                          <a:effectLst/>
                          <a:latin typeface="Calibri" panose="020F0502020204030204" pitchFamily="34" charset="0"/>
                        </a:rPr>
                        <a:t>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0" i="0" u="none" strike="noStrike" dirty="0">
                          <a:solidFill>
                            <a:srgbClr val="000000"/>
                          </a:solidFill>
                          <a:effectLst/>
                          <a:latin typeface="Calibri" panose="020F0502020204030204" pitchFamily="34" charset="0"/>
                        </a:rPr>
                        <a:t>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0" i="0" u="none" strike="noStrike" dirty="0">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0" i="0" u="none" strike="noStrike" dirty="0">
                          <a:solidFill>
                            <a:srgbClr val="000000"/>
                          </a:solidFill>
                          <a:effectLst/>
                          <a:latin typeface="Calibri" panose="020F0502020204030204" pitchFamily="34" charset="0"/>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456334"/>
                  </a:ext>
                </a:extLst>
              </a:tr>
            </a:tbl>
          </a:graphicData>
        </a:graphic>
      </p:graphicFrame>
      <p:graphicFrame>
        <p:nvGraphicFramePr>
          <p:cNvPr id="10" name="Gráfico 9">
            <a:extLst>
              <a:ext uri="{FF2B5EF4-FFF2-40B4-BE49-F238E27FC236}">
                <a16:creationId xmlns:a16="http://schemas.microsoft.com/office/drawing/2014/main" id="{B2950736-9BE3-42FE-9331-3B13B19FA24B}"/>
              </a:ext>
            </a:extLst>
          </p:cNvPr>
          <p:cNvGraphicFramePr>
            <a:graphicFrameLocks/>
          </p:cNvGraphicFramePr>
          <p:nvPr>
            <p:extLst>
              <p:ext uri="{D42A27DB-BD31-4B8C-83A1-F6EECF244321}">
                <p14:modId xmlns:p14="http://schemas.microsoft.com/office/powerpoint/2010/main" val="942988892"/>
              </p:ext>
            </p:extLst>
          </p:nvPr>
        </p:nvGraphicFramePr>
        <p:xfrm>
          <a:off x="3213099" y="3293844"/>
          <a:ext cx="5562601" cy="32276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2080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algn="ctr"/>
            <a:r>
              <a:rPr lang="es-MX" sz="1600" b="1" i="1" dirty="0">
                <a:solidFill>
                  <a:srgbClr val="ED7D31">
                    <a:lumMod val="75000"/>
                  </a:srgbClr>
                </a:solidFill>
                <a:latin typeface="Arial" panose="020B0604020202020204" pitchFamily="34" charset="0"/>
                <a:cs typeface="Arial" panose="020B0604020202020204" pitchFamily="34" charset="0"/>
              </a:rPr>
              <a:t>Porcentaje  de alumnos Acreditados nivel TSU , Meta: 70%</a:t>
            </a:r>
          </a:p>
        </p:txBody>
      </p:sp>
      <p:graphicFrame>
        <p:nvGraphicFramePr>
          <p:cNvPr id="4" name="Tabla 3">
            <a:extLst>
              <a:ext uri="{FF2B5EF4-FFF2-40B4-BE49-F238E27FC236}">
                <a16:creationId xmlns:a16="http://schemas.microsoft.com/office/drawing/2014/main" id="{BD3C132F-DA80-425A-9F04-37A5FA2AE784}"/>
              </a:ext>
            </a:extLst>
          </p:cNvPr>
          <p:cNvGraphicFramePr>
            <a:graphicFrameLocks noGrp="1"/>
          </p:cNvGraphicFramePr>
          <p:nvPr>
            <p:extLst>
              <p:ext uri="{D42A27DB-BD31-4B8C-83A1-F6EECF244321}">
                <p14:modId xmlns:p14="http://schemas.microsoft.com/office/powerpoint/2010/main" val="3687218173"/>
              </p:ext>
            </p:extLst>
          </p:nvPr>
        </p:nvGraphicFramePr>
        <p:xfrm>
          <a:off x="1155700" y="1281608"/>
          <a:ext cx="8458200" cy="4993283"/>
        </p:xfrm>
        <a:graphic>
          <a:graphicData uri="http://schemas.openxmlformats.org/drawingml/2006/table">
            <a:tbl>
              <a:tblPr/>
              <a:tblGrid>
                <a:gridCol w="2954099">
                  <a:extLst>
                    <a:ext uri="{9D8B030D-6E8A-4147-A177-3AD203B41FA5}">
                      <a16:colId xmlns:a16="http://schemas.microsoft.com/office/drawing/2014/main" val="2616653422"/>
                    </a:ext>
                  </a:extLst>
                </a:gridCol>
                <a:gridCol w="1393443">
                  <a:extLst>
                    <a:ext uri="{9D8B030D-6E8A-4147-A177-3AD203B41FA5}">
                      <a16:colId xmlns:a16="http://schemas.microsoft.com/office/drawing/2014/main" val="406061683"/>
                    </a:ext>
                  </a:extLst>
                </a:gridCol>
                <a:gridCol w="1268033">
                  <a:extLst>
                    <a:ext uri="{9D8B030D-6E8A-4147-A177-3AD203B41FA5}">
                      <a16:colId xmlns:a16="http://schemas.microsoft.com/office/drawing/2014/main" val="1396544241"/>
                    </a:ext>
                  </a:extLst>
                </a:gridCol>
                <a:gridCol w="1486340">
                  <a:extLst>
                    <a:ext uri="{9D8B030D-6E8A-4147-A177-3AD203B41FA5}">
                      <a16:colId xmlns:a16="http://schemas.microsoft.com/office/drawing/2014/main" val="857630285"/>
                    </a:ext>
                  </a:extLst>
                </a:gridCol>
                <a:gridCol w="1356285">
                  <a:extLst>
                    <a:ext uri="{9D8B030D-6E8A-4147-A177-3AD203B41FA5}">
                      <a16:colId xmlns:a16="http://schemas.microsoft.com/office/drawing/2014/main" val="3678938891"/>
                    </a:ext>
                  </a:extLst>
                </a:gridCol>
              </a:tblGrid>
              <a:tr h="533955">
                <a:tc>
                  <a:txBody>
                    <a:bodyPr/>
                    <a:lstStyle/>
                    <a:p>
                      <a:pPr algn="ctr" rtl="0" fontAlgn="ctr"/>
                      <a:r>
                        <a:rPr lang="es-MX" sz="16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729444110"/>
                  </a:ext>
                </a:extLst>
              </a:tr>
              <a:tr h="266978">
                <a:tc>
                  <a:txBody>
                    <a:bodyPr/>
                    <a:lstStyle/>
                    <a:p>
                      <a:pPr algn="l" rtl="0" fontAlgn="b"/>
                      <a:r>
                        <a:rPr lang="es-MX" sz="1600" b="0" i="0" u="none" strike="noStrike">
                          <a:solidFill>
                            <a:srgbClr val="000000"/>
                          </a:solidFill>
                          <a:effectLst/>
                          <a:latin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3937114"/>
                  </a:ext>
                </a:extLst>
              </a:tr>
              <a:tr h="266978">
                <a:tc>
                  <a:txBody>
                    <a:bodyPr/>
                    <a:lstStyle/>
                    <a:p>
                      <a:pPr algn="l" rtl="0" fontAlgn="b"/>
                      <a:r>
                        <a:rPr lang="es-MX" sz="1600" b="0" i="0" u="none" strike="noStrike">
                          <a:solidFill>
                            <a:srgbClr val="000000"/>
                          </a:solidFill>
                          <a:effectLst/>
                          <a:latin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493336"/>
                  </a:ext>
                </a:extLst>
              </a:tr>
              <a:tr h="533955">
                <a:tc>
                  <a:txBody>
                    <a:bodyPr/>
                    <a:lstStyle/>
                    <a:p>
                      <a:pPr algn="l" rtl="0" fontAlgn="b"/>
                      <a:r>
                        <a:rPr lang="es-ES" sz="1600" b="0" i="0" u="none" strike="noStrike" dirty="0">
                          <a:solidFill>
                            <a:srgbClr val="000000"/>
                          </a:solidFill>
                          <a:effectLst/>
                          <a:latin typeface="Arial" panose="020B0604020202020204" pitchFamily="34" charset="0"/>
                        </a:rPr>
                        <a:t>Administración Formulación y Evaluación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820592"/>
                  </a:ext>
                </a:extLst>
              </a:tr>
              <a:tr h="521242">
                <a:tc>
                  <a:txBody>
                    <a:bodyPr/>
                    <a:lstStyle/>
                    <a:p>
                      <a:pPr algn="l" rtl="0" fontAlgn="b"/>
                      <a:r>
                        <a:rPr lang="es-MX" sz="1600" b="0" i="0" u="none" strike="noStrike">
                          <a:solidFill>
                            <a:srgbClr val="000000"/>
                          </a:solidFill>
                          <a:effectLst/>
                          <a:latin typeface="Arial" panose="020B0604020202020204" pitchFamily="34" charset="0"/>
                        </a:rPr>
                        <a:t>Mecatrónica 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97.06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184292"/>
                  </a:ext>
                </a:extLst>
              </a:tr>
              <a:tr h="772493">
                <a:tc>
                  <a:txBody>
                    <a:bodyPr/>
                    <a:lstStyle/>
                    <a:p>
                      <a:pPr algn="l" rtl="0" fontAlgn="b"/>
                      <a:r>
                        <a:rPr lang="es-ES" sz="1600" b="0" i="0" u="none" strike="noStrike">
                          <a:solidFill>
                            <a:srgbClr val="000000"/>
                          </a:solidFill>
                          <a:effectLst/>
                          <a:latin typeface="Arial" panose="020B0604020202020204" pitchFamily="34" charset="0"/>
                        </a:rPr>
                        <a:t>Mecatrónica A. Instalaciones Elec.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835619"/>
                  </a:ext>
                </a:extLst>
              </a:tr>
              <a:tr h="266978">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97.62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597723"/>
                  </a:ext>
                </a:extLst>
              </a:tr>
              <a:tr h="521242">
                <a:tc>
                  <a:txBody>
                    <a:bodyPr/>
                    <a:lstStyle/>
                    <a:p>
                      <a:pPr algn="l" rtl="0" fontAlgn="b"/>
                      <a:r>
                        <a:rPr lang="es-ES" sz="1600" b="0" i="0" u="none" strike="noStrike">
                          <a:solidFill>
                            <a:srgbClr val="000000"/>
                          </a:solidFill>
                          <a:effectLst/>
                          <a:latin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361512"/>
                  </a:ext>
                </a:extLst>
              </a:tr>
              <a:tr h="266978">
                <a:tc>
                  <a:txBody>
                    <a:bodyPr/>
                    <a:lstStyle/>
                    <a:p>
                      <a:pPr algn="l" rtl="0" fontAlgn="b"/>
                      <a:r>
                        <a:rPr lang="es-MX" sz="1600" b="0" i="0" u="none" strike="noStrike">
                          <a:solidFill>
                            <a:srgbClr val="000000"/>
                          </a:solidFill>
                          <a:effectLst/>
                          <a:latin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814099"/>
                  </a:ext>
                </a:extLst>
              </a:tr>
              <a:tr h="266978">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87.02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977184"/>
                  </a:ext>
                </a:extLst>
              </a:tr>
              <a:tr h="775506">
                <a:tc>
                  <a:txBody>
                    <a:bodyPr/>
                    <a:lstStyle/>
                    <a:p>
                      <a:pPr algn="l" rtl="0" fontAlgn="b"/>
                      <a:r>
                        <a:rPr lang="es-ES" sz="1600" b="0" i="0" u="none" strike="noStrike">
                          <a:solidFill>
                            <a:srgbClr val="000000"/>
                          </a:solidFill>
                          <a:effectLst/>
                          <a:latin typeface="Arial" panose="020B0604020202020204" pitchFamily="34" charset="0"/>
                        </a:rPr>
                        <a:t>Tecnologías de la Información A. Desarrollo de Software Multiplataforma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030840"/>
                  </a:ext>
                </a:extLst>
              </a:tr>
            </a:tbl>
          </a:graphicData>
        </a:graphic>
      </p:graphicFrame>
    </p:spTree>
    <p:extLst>
      <p:ext uri="{BB962C8B-B14F-4D97-AF65-F5344CB8AC3E}">
        <p14:creationId xmlns:p14="http://schemas.microsoft.com/office/powerpoint/2010/main" val="3263936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algn="ctr"/>
            <a:r>
              <a:rPr lang="es-MX" sz="1600" b="1" i="1" dirty="0">
                <a:solidFill>
                  <a:srgbClr val="ED7D31">
                    <a:lumMod val="75000"/>
                  </a:srgbClr>
                </a:solidFill>
                <a:latin typeface="Arial" panose="020B0604020202020204" pitchFamily="34" charset="0"/>
                <a:cs typeface="Arial" panose="020B0604020202020204" pitchFamily="34" charset="0"/>
              </a:rPr>
              <a:t>Porcentaje  de alumnos Acreditados nivel TSU , Meta: 70%</a:t>
            </a:r>
          </a:p>
        </p:txBody>
      </p:sp>
      <p:graphicFrame>
        <p:nvGraphicFramePr>
          <p:cNvPr id="7" name="Gráfico 6">
            <a:extLst>
              <a:ext uri="{FF2B5EF4-FFF2-40B4-BE49-F238E27FC236}">
                <a16:creationId xmlns:a16="http://schemas.microsoft.com/office/drawing/2014/main" id="{00000000-0008-0000-0200-000006000000}"/>
              </a:ext>
            </a:extLst>
          </p:cNvPr>
          <p:cNvGraphicFramePr>
            <a:graphicFrameLocks/>
          </p:cNvGraphicFramePr>
          <p:nvPr>
            <p:extLst>
              <p:ext uri="{D42A27DB-BD31-4B8C-83A1-F6EECF244321}">
                <p14:modId xmlns:p14="http://schemas.microsoft.com/office/powerpoint/2010/main" val="1870692239"/>
              </p:ext>
            </p:extLst>
          </p:nvPr>
        </p:nvGraphicFramePr>
        <p:xfrm>
          <a:off x="356394" y="1587698"/>
          <a:ext cx="9980612" cy="49204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4036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algn="ctr"/>
            <a:r>
              <a:rPr lang="es-MX" sz="1600" b="1" i="1" dirty="0">
                <a:solidFill>
                  <a:srgbClr val="ED7D31">
                    <a:lumMod val="75000"/>
                  </a:srgbClr>
                </a:solidFill>
                <a:latin typeface="Arial" panose="020B0604020202020204" pitchFamily="34" charset="0"/>
                <a:cs typeface="Arial" panose="020B0604020202020204" pitchFamily="34" charset="0"/>
              </a:rPr>
              <a:t>Porcentaje  de alumnos Acreditados nivel Ing./Lic. Meta: 70%</a:t>
            </a:r>
          </a:p>
        </p:txBody>
      </p:sp>
      <p:graphicFrame>
        <p:nvGraphicFramePr>
          <p:cNvPr id="4" name="Tabla 3">
            <a:extLst>
              <a:ext uri="{FF2B5EF4-FFF2-40B4-BE49-F238E27FC236}">
                <a16:creationId xmlns:a16="http://schemas.microsoft.com/office/drawing/2014/main" id="{5C0159B1-F4E8-4723-BF57-E587DEABCAD4}"/>
              </a:ext>
            </a:extLst>
          </p:cNvPr>
          <p:cNvGraphicFramePr>
            <a:graphicFrameLocks noGrp="1"/>
          </p:cNvGraphicFramePr>
          <p:nvPr>
            <p:extLst>
              <p:ext uri="{D42A27DB-BD31-4B8C-83A1-F6EECF244321}">
                <p14:modId xmlns:p14="http://schemas.microsoft.com/office/powerpoint/2010/main" val="729720201"/>
              </p:ext>
            </p:extLst>
          </p:nvPr>
        </p:nvGraphicFramePr>
        <p:xfrm>
          <a:off x="1155700" y="1644650"/>
          <a:ext cx="8343680" cy="4419598"/>
        </p:xfrm>
        <a:graphic>
          <a:graphicData uri="http://schemas.openxmlformats.org/drawingml/2006/table">
            <a:tbl>
              <a:tblPr/>
              <a:tblGrid>
                <a:gridCol w="2914102">
                  <a:extLst>
                    <a:ext uri="{9D8B030D-6E8A-4147-A177-3AD203B41FA5}">
                      <a16:colId xmlns:a16="http://schemas.microsoft.com/office/drawing/2014/main" val="65674671"/>
                    </a:ext>
                  </a:extLst>
                </a:gridCol>
                <a:gridCol w="1374576">
                  <a:extLst>
                    <a:ext uri="{9D8B030D-6E8A-4147-A177-3AD203B41FA5}">
                      <a16:colId xmlns:a16="http://schemas.microsoft.com/office/drawing/2014/main" val="3791100402"/>
                    </a:ext>
                  </a:extLst>
                </a:gridCol>
                <a:gridCol w="1250864">
                  <a:extLst>
                    <a:ext uri="{9D8B030D-6E8A-4147-A177-3AD203B41FA5}">
                      <a16:colId xmlns:a16="http://schemas.microsoft.com/office/drawing/2014/main" val="900493419"/>
                    </a:ext>
                  </a:extLst>
                </a:gridCol>
                <a:gridCol w="1466216">
                  <a:extLst>
                    <a:ext uri="{9D8B030D-6E8A-4147-A177-3AD203B41FA5}">
                      <a16:colId xmlns:a16="http://schemas.microsoft.com/office/drawing/2014/main" val="640115688"/>
                    </a:ext>
                  </a:extLst>
                </a:gridCol>
                <a:gridCol w="1337922">
                  <a:extLst>
                    <a:ext uri="{9D8B030D-6E8A-4147-A177-3AD203B41FA5}">
                      <a16:colId xmlns:a16="http://schemas.microsoft.com/office/drawing/2014/main" val="1901410455"/>
                    </a:ext>
                  </a:extLst>
                </a:gridCol>
              </a:tblGrid>
              <a:tr h="705791">
                <a:tc>
                  <a:txBody>
                    <a:bodyPr/>
                    <a:lstStyle/>
                    <a:p>
                      <a:pPr algn="ctr" rtl="0" fontAlgn="ctr"/>
                      <a:r>
                        <a:rPr lang="es-MX" sz="16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8460507"/>
                  </a:ext>
                </a:extLst>
              </a:tr>
              <a:tr h="339452">
                <a:tc>
                  <a:txBody>
                    <a:bodyPr/>
                    <a:lstStyle/>
                    <a:p>
                      <a:pPr algn="l" rtl="0" fontAlgn="b"/>
                      <a:r>
                        <a:rPr lang="es-MX" sz="1600" b="0" i="0" u="none" strike="noStrike">
                          <a:solidFill>
                            <a:srgbClr val="000000"/>
                          </a:solidFill>
                          <a:effectLst/>
                          <a:latin typeface="Arial" panose="020B0604020202020204" pitchFamily="34" charset="0"/>
                        </a:rPr>
                        <a:t>Procesos Bioalimentarios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275151"/>
                  </a:ext>
                </a:extLst>
              </a:tr>
              <a:tr h="339452">
                <a:tc>
                  <a:txBody>
                    <a:bodyPr/>
                    <a:lstStyle/>
                    <a:p>
                      <a:pPr algn="l" rtl="0" fontAlgn="b"/>
                      <a:r>
                        <a:rPr lang="es-MX" sz="1600" b="0" i="0" u="none" strike="noStrike">
                          <a:solidFill>
                            <a:srgbClr val="000000"/>
                          </a:solidFill>
                          <a:effectLst/>
                          <a:latin typeface="Arial" panose="020B0604020202020204" pitchFamily="34" charset="0"/>
                        </a:rPr>
                        <a:t>Metalmecánica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027251"/>
                  </a:ext>
                </a:extLst>
              </a:tr>
              <a:tr h="339452">
                <a:tc>
                  <a:txBody>
                    <a:bodyPr/>
                    <a:lstStyle/>
                    <a:p>
                      <a:pPr algn="l" rtl="0" fontAlgn="b"/>
                      <a:r>
                        <a:rPr lang="es-MX" sz="1600" b="0" i="0" u="none" strike="noStrike">
                          <a:solidFill>
                            <a:srgbClr val="000000"/>
                          </a:solidFill>
                          <a:effectLst/>
                          <a:latin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18417"/>
                  </a:ext>
                </a:extLst>
              </a:tr>
              <a:tr h="339452">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818682"/>
                  </a:ext>
                </a:extLst>
              </a:tr>
              <a:tr h="339452">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216001"/>
                  </a:ext>
                </a:extLst>
              </a:tr>
              <a:tr h="705791">
                <a:tc>
                  <a:txBody>
                    <a:bodyPr/>
                    <a:lstStyle/>
                    <a:p>
                      <a:pPr algn="l" rtl="0" fontAlgn="b"/>
                      <a:r>
                        <a:rPr lang="es-MX" sz="1600" b="0" i="0" u="none" strike="noStrike">
                          <a:solidFill>
                            <a:srgbClr val="000000"/>
                          </a:solidFill>
                          <a:effectLst/>
                          <a:latin typeface="Arial" panose="020B0604020202020204" pitchFamily="34" charset="0"/>
                        </a:rPr>
                        <a:t>Gestión y Desarrollo Turístico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287524"/>
                  </a:ext>
                </a:extLst>
              </a:tr>
              <a:tr h="655378">
                <a:tc>
                  <a:txBody>
                    <a:bodyPr/>
                    <a:lstStyle/>
                    <a:p>
                      <a:pPr algn="l" rtl="0" fontAlgn="b"/>
                      <a:r>
                        <a:rPr lang="es-ES" sz="1600" b="0" i="0" u="none" strike="noStrike">
                          <a:solidFill>
                            <a:srgbClr val="000000"/>
                          </a:solidFill>
                          <a:effectLst/>
                          <a:latin typeface="Arial" panose="020B0604020202020204" pitchFamily="34" charset="0"/>
                        </a:rPr>
                        <a:t>Gestión de Negocios y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99.03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6677390"/>
                  </a:ext>
                </a:extLst>
              </a:tr>
              <a:tr h="655378">
                <a:tc>
                  <a:txBody>
                    <a:bodyPr/>
                    <a:lstStyle/>
                    <a:p>
                      <a:pPr algn="l" rtl="0" fontAlgn="b"/>
                      <a:r>
                        <a:rPr lang="es-ES" sz="1600" b="0" i="0" u="none" strike="noStrike">
                          <a:solidFill>
                            <a:srgbClr val="000000"/>
                          </a:solidFill>
                          <a:effectLst/>
                          <a:latin typeface="Arial" panose="020B0604020202020204" pitchFamily="34" charset="0"/>
                        </a:rPr>
                        <a:t>Desarrollo y Gestion de Software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072021"/>
                  </a:ext>
                </a:extLst>
              </a:tr>
            </a:tbl>
          </a:graphicData>
        </a:graphic>
      </p:graphicFrame>
    </p:spTree>
    <p:extLst>
      <p:ext uri="{BB962C8B-B14F-4D97-AF65-F5344CB8AC3E}">
        <p14:creationId xmlns:p14="http://schemas.microsoft.com/office/powerpoint/2010/main" val="418184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algn="ctr"/>
            <a:r>
              <a:rPr lang="es-MX" sz="1600" b="1" i="1" dirty="0">
                <a:solidFill>
                  <a:srgbClr val="ED7D31">
                    <a:lumMod val="75000"/>
                  </a:srgbClr>
                </a:solidFill>
                <a:latin typeface="Arial" panose="020B0604020202020204" pitchFamily="34" charset="0"/>
                <a:cs typeface="Arial" panose="020B0604020202020204" pitchFamily="34" charset="0"/>
              </a:rPr>
              <a:t>Porcentaje  de alumnos Acreditados nivel Ing./Lic. Meta: 70%</a:t>
            </a:r>
          </a:p>
        </p:txBody>
      </p:sp>
      <p:graphicFrame>
        <p:nvGraphicFramePr>
          <p:cNvPr id="8" name="Gráfico 7">
            <a:extLst>
              <a:ext uri="{FF2B5EF4-FFF2-40B4-BE49-F238E27FC236}">
                <a16:creationId xmlns:a16="http://schemas.microsoft.com/office/drawing/2014/main" id="{00000000-0008-0000-0200-000008000000}"/>
              </a:ext>
            </a:extLst>
          </p:cNvPr>
          <p:cNvGraphicFramePr>
            <a:graphicFrameLocks/>
          </p:cNvGraphicFramePr>
          <p:nvPr>
            <p:extLst>
              <p:ext uri="{D42A27DB-BD31-4B8C-83A1-F6EECF244321}">
                <p14:modId xmlns:p14="http://schemas.microsoft.com/office/powerpoint/2010/main" val="3538627635"/>
              </p:ext>
            </p:extLst>
          </p:nvPr>
        </p:nvGraphicFramePr>
        <p:xfrm>
          <a:off x="698500" y="1257895"/>
          <a:ext cx="9657555" cy="55800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590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Porcentaje de Regularización en el nivel TSU, Meta: 90%</a:t>
            </a:r>
          </a:p>
        </p:txBody>
      </p:sp>
      <p:graphicFrame>
        <p:nvGraphicFramePr>
          <p:cNvPr id="3" name="Tabla 2">
            <a:extLst>
              <a:ext uri="{FF2B5EF4-FFF2-40B4-BE49-F238E27FC236}">
                <a16:creationId xmlns:a16="http://schemas.microsoft.com/office/drawing/2014/main" id="{48C304CD-5EBE-484B-BE7C-2FE517C85CAF}"/>
              </a:ext>
            </a:extLst>
          </p:cNvPr>
          <p:cNvGraphicFramePr>
            <a:graphicFrameLocks noGrp="1"/>
          </p:cNvGraphicFramePr>
          <p:nvPr>
            <p:extLst>
              <p:ext uri="{D42A27DB-BD31-4B8C-83A1-F6EECF244321}">
                <p14:modId xmlns:p14="http://schemas.microsoft.com/office/powerpoint/2010/main" val="1053090077"/>
              </p:ext>
            </p:extLst>
          </p:nvPr>
        </p:nvGraphicFramePr>
        <p:xfrm>
          <a:off x="1155700" y="1644651"/>
          <a:ext cx="8991600" cy="4801961"/>
        </p:xfrm>
        <a:graphic>
          <a:graphicData uri="http://schemas.openxmlformats.org/drawingml/2006/table">
            <a:tbl>
              <a:tblPr/>
              <a:tblGrid>
                <a:gridCol w="3172361">
                  <a:extLst>
                    <a:ext uri="{9D8B030D-6E8A-4147-A177-3AD203B41FA5}">
                      <a16:colId xmlns:a16="http://schemas.microsoft.com/office/drawing/2014/main" val="667683149"/>
                    </a:ext>
                  </a:extLst>
                </a:gridCol>
                <a:gridCol w="1518062">
                  <a:extLst>
                    <a:ext uri="{9D8B030D-6E8A-4147-A177-3AD203B41FA5}">
                      <a16:colId xmlns:a16="http://schemas.microsoft.com/office/drawing/2014/main" val="3858196665"/>
                    </a:ext>
                  </a:extLst>
                </a:gridCol>
                <a:gridCol w="1537525">
                  <a:extLst>
                    <a:ext uri="{9D8B030D-6E8A-4147-A177-3AD203B41FA5}">
                      <a16:colId xmlns:a16="http://schemas.microsoft.com/office/drawing/2014/main" val="2569291124"/>
                    </a:ext>
                  </a:extLst>
                </a:gridCol>
                <a:gridCol w="1381826">
                  <a:extLst>
                    <a:ext uri="{9D8B030D-6E8A-4147-A177-3AD203B41FA5}">
                      <a16:colId xmlns:a16="http://schemas.microsoft.com/office/drawing/2014/main" val="3873068887"/>
                    </a:ext>
                  </a:extLst>
                </a:gridCol>
                <a:gridCol w="1381826">
                  <a:extLst>
                    <a:ext uri="{9D8B030D-6E8A-4147-A177-3AD203B41FA5}">
                      <a16:colId xmlns:a16="http://schemas.microsoft.com/office/drawing/2014/main" val="1235452023"/>
                    </a:ext>
                  </a:extLst>
                </a:gridCol>
              </a:tblGrid>
              <a:tr h="533400">
                <a:tc>
                  <a:txBody>
                    <a:bodyPr/>
                    <a:lstStyle/>
                    <a:p>
                      <a:pPr algn="ctr" rtl="0" fontAlgn="ctr"/>
                      <a:r>
                        <a:rPr lang="es-MX" sz="16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722385718"/>
                  </a:ext>
                </a:extLst>
              </a:tr>
              <a:tr h="228600">
                <a:tc>
                  <a:txBody>
                    <a:bodyPr/>
                    <a:lstStyle/>
                    <a:p>
                      <a:pPr algn="l" rtl="0" fontAlgn="ctr"/>
                      <a:r>
                        <a:rPr lang="es-MX" sz="1600" b="0" i="0" u="none" strike="noStrike" dirty="0">
                          <a:solidFill>
                            <a:srgbClr val="000000"/>
                          </a:solidFill>
                          <a:effectLst/>
                          <a:latin typeface="Arial" panose="020B0604020202020204" pitchFamily="34" charset="0"/>
                        </a:rPr>
                        <a:t>Procesos 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328137"/>
                  </a:ext>
                </a:extLst>
              </a:tr>
              <a:tr h="228600">
                <a:tc>
                  <a:txBody>
                    <a:bodyPr/>
                    <a:lstStyle/>
                    <a:p>
                      <a:pPr algn="l" rtl="0" fontAlgn="ctr"/>
                      <a:r>
                        <a:rPr lang="es-MX" sz="1600" b="0" i="0" u="none" strike="noStrike">
                          <a:solidFill>
                            <a:srgbClr val="000000"/>
                          </a:solidFill>
                          <a:effectLst/>
                          <a:latin typeface="Arial" panose="020B0604020202020204" pitchFamily="34" charset="0"/>
                        </a:rPr>
                        <a:t>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980704"/>
                  </a:ext>
                </a:extLst>
              </a:tr>
              <a:tr h="718457">
                <a:tc>
                  <a:txBody>
                    <a:bodyPr/>
                    <a:lstStyle/>
                    <a:p>
                      <a:pPr algn="l" rtl="0" fontAlgn="ctr"/>
                      <a:r>
                        <a:rPr lang="es-ES" sz="1600" b="0" i="0" u="none" strike="noStrike">
                          <a:solidFill>
                            <a:srgbClr val="000000"/>
                          </a:solidFill>
                          <a:effectLst/>
                          <a:latin typeface="Arial" panose="020B0604020202020204" pitchFamily="34" charset="0"/>
                        </a:rPr>
                        <a:t>Administración Formulación y Evaluación de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77.27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866318"/>
                  </a:ext>
                </a:extLst>
              </a:tr>
              <a:tr h="435429">
                <a:tc>
                  <a:txBody>
                    <a:bodyPr/>
                    <a:lstStyle/>
                    <a:p>
                      <a:pPr algn="l" rtl="0" fontAlgn="ctr"/>
                      <a:r>
                        <a:rPr lang="es-MX" sz="1600" b="0" i="0" u="none" strike="noStrike">
                          <a:solidFill>
                            <a:srgbClr val="000000"/>
                          </a:solidFill>
                          <a:effectLst/>
                          <a:latin typeface="Arial" panose="020B0604020202020204" pitchFamily="34" charset="0"/>
                        </a:rPr>
                        <a:t>Mecatrónica A. Automatización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88.16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378193"/>
                  </a:ext>
                </a:extLst>
              </a:tr>
              <a:tr h="609600">
                <a:tc>
                  <a:txBody>
                    <a:bodyPr/>
                    <a:lstStyle/>
                    <a:p>
                      <a:pPr algn="l" rtl="0" fontAlgn="ctr"/>
                      <a:r>
                        <a:rPr lang="es-ES" sz="1600" b="0" i="0" u="none" strike="noStrike">
                          <a:solidFill>
                            <a:srgbClr val="000000"/>
                          </a:solidFill>
                          <a:effectLst/>
                          <a:latin typeface="Arial" panose="020B0604020202020204" pitchFamily="34" charset="0"/>
                        </a:rPr>
                        <a:t>Mecatrónica A. Instalaciones Elec. Eficientes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6219526"/>
                  </a:ext>
                </a:extLst>
              </a:tr>
              <a:tr h="228600">
                <a:tc>
                  <a:txBody>
                    <a:bodyPr/>
                    <a:lstStyle/>
                    <a:p>
                      <a:pPr algn="l" rtl="0" fontAlgn="ctr"/>
                      <a:r>
                        <a:rPr lang="es-MX" sz="16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238264"/>
                  </a:ext>
                </a:extLst>
              </a:tr>
              <a:tr h="435429">
                <a:tc>
                  <a:txBody>
                    <a:bodyPr/>
                    <a:lstStyle/>
                    <a:p>
                      <a:pPr algn="l" rtl="0" fontAlgn="ctr"/>
                      <a:r>
                        <a:rPr lang="es-ES" sz="1600" b="0" i="0" u="none" strike="noStrike">
                          <a:solidFill>
                            <a:srgbClr val="000000"/>
                          </a:solidFill>
                          <a:effectLst/>
                          <a:latin typeface="Arial" panose="020B0604020202020204" pitchFamily="34" charset="0"/>
                        </a:rPr>
                        <a:t>Turismo A. Desarrollo de Productos Alternativos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FF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07368"/>
                  </a:ext>
                </a:extLst>
              </a:tr>
              <a:tr h="228600">
                <a:tc>
                  <a:txBody>
                    <a:bodyPr/>
                    <a:lstStyle/>
                    <a:p>
                      <a:pPr algn="l" rtl="0" fontAlgn="ctr"/>
                      <a:r>
                        <a:rPr lang="es-MX" sz="1600" b="0" i="0" u="none" strike="noStrike">
                          <a:solidFill>
                            <a:srgbClr val="000000"/>
                          </a:solidFill>
                          <a:effectLst/>
                          <a:latin typeface="Arial" panose="020B0604020202020204" pitchFamily="34" charset="0"/>
                        </a:rPr>
                        <a:t>Turismo A. Hotelería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38871"/>
                  </a:ext>
                </a:extLst>
              </a:tr>
              <a:tr h="228600">
                <a:tc>
                  <a:txBody>
                    <a:bodyPr/>
                    <a:lstStyle/>
                    <a:p>
                      <a:pPr algn="l" rtl="0" fontAlgn="ctr"/>
                      <a:r>
                        <a:rPr lang="es-MX" sz="16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74.47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883470"/>
                  </a:ext>
                </a:extLst>
              </a:tr>
              <a:tr h="696686">
                <a:tc>
                  <a:txBody>
                    <a:bodyPr/>
                    <a:lstStyle/>
                    <a:p>
                      <a:pPr algn="l" rtl="0" fontAlgn="ctr"/>
                      <a:r>
                        <a:rPr lang="es-ES" sz="1600" b="0" i="0" u="none" strike="noStrike">
                          <a:solidFill>
                            <a:srgbClr val="000000"/>
                          </a:solidFill>
                          <a:effectLst/>
                          <a:latin typeface="Arial" panose="020B0604020202020204" pitchFamily="34" charset="0"/>
                        </a:rPr>
                        <a:t>Tecnologías de la Información A. Desarrollo de Software Multiplataforma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64.71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82.86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118596"/>
                  </a:ext>
                </a:extLst>
              </a:tr>
            </a:tbl>
          </a:graphicData>
        </a:graphic>
      </p:graphicFrame>
    </p:spTree>
    <p:extLst>
      <p:ext uri="{BB962C8B-B14F-4D97-AF65-F5344CB8AC3E}">
        <p14:creationId xmlns:p14="http://schemas.microsoft.com/office/powerpoint/2010/main" val="2098564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Porcentaje de Regularización en el nivel TSU, Meta: 90%</a:t>
            </a:r>
          </a:p>
        </p:txBody>
      </p:sp>
      <p:graphicFrame>
        <p:nvGraphicFramePr>
          <p:cNvPr id="8" name="Gráfico 7">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1939256979"/>
              </p:ext>
            </p:extLst>
          </p:nvPr>
        </p:nvGraphicFramePr>
        <p:xfrm>
          <a:off x="960568" y="1308989"/>
          <a:ext cx="8772264" cy="55934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082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Rectángulo 3"/>
          <p:cNvSpPr/>
          <p:nvPr/>
        </p:nvSpPr>
        <p:spPr>
          <a:xfrm>
            <a:off x="1127994" y="2751406"/>
            <a:ext cx="9019306" cy="1323439"/>
          </a:xfrm>
          <a:prstGeom prst="rect">
            <a:avLst/>
          </a:prstGeom>
        </p:spPr>
        <p:txBody>
          <a:bodyPr wrap="square">
            <a:spAutoFit/>
          </a:bodyPr>
          <a:lstStyle/>
          <a:p>
            <a:pPr algn="just">
              <a:buClr>
                <a:srgbClr val="CCCC00"/>
              </a:buClr>
              <a:buSzPct val="70000"/>
              <a:defRPr/>
            </a:pPr>
            <a:r>
              <a:rPr kumimoji="1" lang="es-MX" sz="3200" b="1" kern="0" dirty="0">
                <a:solidFill>
                  <a:schemeClr val="accent6">
                    <a:lumMod val="50000"/>
                  </a:schemeClr>
                </a:solidFill>
                <a:latin typeface="Arial" panose="020B0604020202020204" pitchFamily="34" charset="0"/>
                <a:cs typeface="Arial" panose="020B0604020202020204" pitchFamily="34" charset="0"/>
              </a:rPr>
              <a:t>Objetivo: </a:t>
            </a:r>
            <a:r>
              <a:rPr kumimoji="1" lang="es-MX" sz="2400" kern="0" dirty="0">
                <a:solidFill>
                  <a:schemeClr val="accent6">
                    <a:lumMod val="50000"/>
                  </a:schemeClr>
                </a:solidFill>
                <a:latin typeface="Arial" panose="020B0604020202020204" pitchFamily="34" charset="0"/>
                <a:cs typeface="Arial" panose="020B0604020202020204" pitchFamily="34" charset="0"/>
              </a:rPr>
              <a:t>Revisión y seguimiento al cumplimiento de las metas de Indicadores Institucionales de calidad y de proceso del SGC durante el cuatrimestre enero – abril 2025.</a:t>
            </a:r>
          </a:p>
        </p:txBody>
      </p:sp>
    </p:spTree>
    <p:extLst>
      <p:ext uri="{BB962C8B-B14F-4D97-AF65-F5344CB8AC3E}">
        <p14:creationId xmlns:p14="http://schemas.microsoft.com/office/powerpoint/2010/main" val="3295491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Porcentaje de Regularización en el nivel Ing./</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Meta: 90%</a:t>
            </a:r>
          </a:p>
        </p:txBody>
      </p:sp>
      <p:graphicFrame>
        <p:nvGraphicFramePr>
          <p:cNvPr id="3" name="Tabla 2">
            <a:extLst>
              <a:ext uri="{FF2B5EF4-FFF2-40B4-BE49-F238E27FC236}">
                <a16:creationId xmlns:a16="http://schemas.microsoft.com/office/drawing/2014/main" id="{05C56809-C3B3-409A-AA8F-4AED9567C8FC}"/>
              </a:ext>
            </a:extLst>
          </p:cNvPr>
          <p:cNvGraphicFramePr>
            <a:graphicFrameLocks noGrp="1"/>
          </p:cNvGraphicFramePr>
          <p:nvPr>
            <p:extLst>
              <p:ext uri="{D42A27DB-BD31-4B8C-83A1-F6EECF244321}">
                <p14:modId xmlns:p14="http://schemas.microsoft.com/office/powerpoint/2010/main" val="3570770376"/>
              </p:ext>
            </p:extLst>
          </p:nvPr>
        </p:nvGraphicFramePr>
        <p:xfrm>
          <a:off x="1003300" y="1416050"/>
          <a:ext cx="8763000" cy="5029202"/>
        </p:xfrm>
        <a:graphic>
          <a:graphicData uri="http://schemas.openxmlformats.org/drawingml/2006/table">
            <a:tbl>
              <a:tblPr/>
              <a:tblGrid>
                <a:gridCol w="3091708">
                  <a:extLst>
                    <a:ext uri="{9D8B030D-6E8A-4147-A177-3AD203B41FA5}">
                      <a16:colId xmlns:a16="http://schemas.microsoft.com/office/drawing/2014/main" val="546548154"/>
                    </a:ext>
                  </a:extLst>
                </a:gridCol>
                <a:gridCol w="1479467">
                  <a:extLst>
                    <a:ext uri="{9D8B030D-6E8A-4147-A177-3AD203B41FA5}">
                      <a16:colId xmlns:a16="http://schemas.microsoft.com/office/drawing/2014/main" val="3994783365"/>
                    </a:ext>
                  </a:extLst>
                </a:gridCol>
                <a:gridCol w="1498435">
                  <a:extLst>
                    <a:ext uri="{9D8B030D-6E8A-4147-A177-3AD203B41FA5}">
                      <a16:colId xmlns:a16="http://schemas.microsoft.com/office/drawing/2014/main" val="497404874"/>
                    </a:ext>
                  </a:extLst>
                </a:gridCol>
                <a:gridCol w="1346695">
                  <a:extLst>
                    <a:ext uri="{9D8B030D-6E8A-4147-A177-3AD203B41FA5}">
                      <a16:colId xmlns:a16="http://schemas.microsoft.com/office/drawing/2014/main" val="3740960750"/>
                    </a:ext>
                  </a:extLst>
                </a:gridCol>
                <a:gridCol w="1346695">
                  <a:extLst>
                    <a:ext uri="{9D8B030D-6E8A-4147-A177-3AD203B41FA5}">
                      <a16:colId xmlns:a16="http://schemas.microsoft.com/office/drawing/2014/main" val="4209525951"/>
                    </a:ext>
                  </a:extLst>
                </a:gridCol>
              </a:tblGrid>
              <a:tr h="1056985">
                <a:tc>
                  <a:txBody>
                    <a:bodyPr/>
                    <a:lstStyle/>
                    <a:p>
                      <a:pPr algn="ctr" rtl="0" fontAlgn="ctr"/>
                      <a:r>
                        <a:rPr lang="es-MX" sz="16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010514237"/>
                  </a:ext>
                </a:extLst>
              </a:tr>
              <a:tr h="358011">
                <a:tc>
                  <a:txBody>
                    <a:bodyPr/>
                    <a:lstStyle/>
                    <a:p>
                      <a:pPr algn="l" rtl="0" fontAlgn="b"/>
                      <a:r>
                        <a:rPr lang="es-MX" sz="1600" b="0" i="0" u="none" strike="noStrike">
                          <a:solidFill>
                            <a:srgbClr val="000000"/>
                          </a:solidFill>
                          <a:effectLst/>
                          <a:latin typeface="Arial" panose="020B0604020202020204" pitchFamily="34" charset="0"/>
                        </a:rPr>
                        <a:t>Procesos Bioalimentarios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9106"/>
                  </a:ext>
                </a:extLst>
              </a:tr>
              <a:tr h="358011">
                <a:tc>
                  <a:txBody>
                    <a:bodyPr/>
                    <a:lstStyle/>
                    <a:p>
                      <a:pPr algn="l" rtl="0" fontAlgn="b"/>
                      <a:r>
                        <a:rPr lang="es-MX" sz="1600" b="0" i="0" u="none" strike="noStrike">
                          <a:solidFill>
                            <a:srgbClr val="000000"/>
                          </a:solidFill>
                          <a:effectLst/>
                          <a:latin typeface="Arial" panose="020B0604020202020204" pitchFamily="34" charset="0"/>
                        </a:rPr>
                        <a:t>Metalmecánica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68.97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398452"/>
                  </a:ext>
                </a:extLst>
              </a:tr>
              <a:tr h="358011">
                <a:tc>
                  <a:txBody>
                    <a:bodyPr/>
                    <a:lstStyle/>
                    <a:p>
                      <a:pPr algn="l" rtl="0" fontAlgn="b"/>
                      <a:r>
                        <a:rPr lang="es-MX" sz="1600" b="0" i="0" u="none" strike="noStrike">
                          <a:solidFill>
                            <a:srgbClr val="000000"/>
                          </a:solidFill>
                          <a:effectLst/>
                          <a:latin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362784"/>
                  </a:ext>
                </a:extLst>
              </a:tr>
              <a:tr h="358011">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68.42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964778"/>
                  </a:ext>
                </a:extLst>
              </a:tr>
              <a:tr h="358011">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706181"/>
                  </a:ext>
                </a:extLst>
              </a:tr>
              <a:tr h="784214">
                <a:tc>
                  <a:txBody>
                    <a:bodyPr/>
                    <a:lstStyle/>
                    <a:p>
                      <a:pPr algn="l" rtl="0" fontAlgn="b"/>
                      <a:r>
                        <a:rPr lang="es-MX" sz="1600" b="0" i="0" u="none" strike="noStrike">
                          <a:solidFill>
                            <a:srgbClr val="000000"/>
                          </a:solidFill>
                          <a:effectLst/>
                          <a:latin typeface="Arial" panose="020B0604020202020204" pitchFamily="34" charset="0"/>
                        </a:rPr>
                        <a:t>Gestión y Desarrollo Turístico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384209"/>
                  </a:ext>
                </a:extLst>
              </a:tr>
              <a:tr h="698974">
                <a:tc>
                  <a:txBody>
                    <a:bodyPr/>
                    <a:lstStyle/>
                    <a:p>
                      <a:pPr algn="l" rtl="0" fontAlgn="b"/>
                      <a:r>
                        <a:rPr lang="es-ES" sz="1600" b="0" i="0" u="none" strike="noStrike">
                          <a:solidFill>
                            <a:srgbClr val="000000"/>
                          </a:solidFill>
                          <a:effectLst/>
                          <a:latin typeface="Arial" panose="020B0604020202020204" pitchFamily="34" charset="0"/>
                        </a:rPr>
                        <a:t>Gestión de Negocios y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64.29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7428177"/>
                  </a:ext>
                </a:extLst>
              </a:tr>
              <a:tr h="698974">
                <a:tc>
                  <a:txBody>
                    <a:bodyPr/>
                    <a:lstStyle/>
                    <a:p>
                      <a:pPr algn="l" rtl="0" fontAlgn="b"/>
                      <a:r>
                        <a:rPr lang="es-ES" sz="1600" b="0" i="0" u="none" strike="noStrike">
                          <a:solidFill>
                            <a:srgbClr val="000000"/>
                          </a:solidFill>
                          <a:effectLst/>
                          <a:latin typeface="Arial" panose="020B0604020202020204" pitchFamily="34" charset="0"/>
                        </a:rPr>
                        <a:t>Desarrollo y Gestion de Software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75.86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FF0000"/>
                          </a:solidFill>
                          <a:effectLst/>
                          <a:latin typeface="Arial" panose="020B0604020202020204" pitchFamily="34" charset="0"/>
                        </a:rPr>
                        <a:t>76.92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661758"/>
                  </a:ext>
                </a:extLst>
              </a:tr>
            </a:tbl>
          </a:graphicData>
        </a:graphic>
      </p:graphicFrame>
    </p:spTree>
    <p:extLst>
      <p:ext uri="{BB962C8B-B14F-4D97-AF65-F5344CB8AC3E}">
        <p14:creationId xmlns:p14="http://schemas.microsoft.com/office/powerpoint/2010/main" val="270411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041931" cy="615553"/>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Porcentaje de Regularización en el nivel Ing./</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Meta: 90%</a:t>
            </a:r>
          </a:p>
        </p:txBody>
      </p:sp>
      <p:graphicFrame>
        <p:nvGraphicFramePr>
          <p:cNvPr id="7" name="Gráfico 6">
            <a:extLst>
              <a:ext uri="{FF2B5EF4-FFF2-40B4-BE49-F238E27FC236}">
                <a16:creationId xmlns:a16="http://schemas.microsoft.com/office/drawing/2014/main" id="{00000000-0008-0000-0300-000006000000}"/>
              </a:ext>
            </a:extLst>
          </p:cNvPr>
          <p:cNvGraphicFramePr>
            <a:graphicFrameLocks/>
          </p:cNvGraphicFramePr>
          <p:nvPr>
            <p:extLst>
              <p:ext uri="{D42A27DB-BD31-4B8C-83A1-F6EECF244321}">
                <p14:modId xmlns:p14="http://schemas.microsoft.com/office/powerpoint/2010/main" val="898499840"/>
              </p:ext>
            </p:extLst>
          </p:nvPr>
        </p:nvGraphicFramePr>
        <p:xfrm>
          <a:off x="1155700" y="1416051"/>
          <a:ext cx="8229600" cy="5105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676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539747"/>
            <a:ext cx="70419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cuatrimestral de Aprovechamiento General en el nivel TSU, 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4077A5DD-9F85-4ADF-ACFE-E0DD4073E85C}"/>
              </a:ext>
            </a:extLst>
          </p:cNvPr>
          <p:cNvGraphicFramePr>
            <a:graphicFrameLocks noGrp="1"/>
          </p:cNvGraphicFramePr>
          <p:nvPr>
            <p:extLst>
              <p:ext uri="{D42A27DB-BD31-4B8C-83A1-F6EECF244321}">
                <p14:modId xmlns:p14="http://schemas.microsoft.com/office/powerpoint/2010/main" val="213737485"/>
              </p:ext>
            </p:extLst>
          </p:nvPr>
        </p:nvGraphicFramePr>
        <p:xfrm>
          <a:off x="1492470" y="1647743"/>
          <a:ext cx="7588031" cy="5260297"/>
        </p:xfrm>
        <a:graphic>
          <a:graphicData uri="http://schemas.openxmlformats.org/drawingml/2006/table">
            <a:tbl>
              <a:tblPr/>
              <a:tblGrid>
                <a:gridCol w="2655811">
                  <a:extLst>
                    <a:ext uri="{9D8B030D-6E8A-4147-A177-3AD203B41FA5}">
                      <a16:colId xmlns:a16="http://schemas.microsoft.com/office/drawing/2014/main" val="2609449875"/>
                    </a:ext>
                  </a:extLst>
                </a:gridCol>
                <a:gridCol w="1337890">
                  <a:extLst>
                    <a:ext uri="{9D8B030D-6E8A-4147-A177-3AD203B41FA5}">
                      <a16:colId xmlns:a16="http://schemas.microsoft.com/office/drawing/2014/main" val="2709053183"/>
                    </a:ext>
                  </a:extLst>
                </a:gridCol>
                <a:gridCol w="1198110">
                  <a:extLst>
                    <a:ext uri="{9D8B030D-6E8A-4147-A177-3AD203B41FA5}">
                      <a16:colId xmlns:a16="http://schemas.microsoft.com/office/drawing/2014/main" val="475063891"/>
                    </a:ext>
                  </a:extLst>
                </a:gridCol>
                <a:gridCol w="1198110">
                  <a:extLst>
                    <a:ext uri="{9D8B030D-6E8A-4147-A177-3AD203B41FA5}">
                      <a16:colId xmlns:a16="http://schemas.microsoft.com/office/drawing/2014/main" val="184960178"/>
                    </a:ext>
                  </a:extLst>
                </a:gridCol>
                <a:gridCol w="1198110">
                  <a:extLst>
                    <a:ext uri="{9D8B030D-6E8A-4147-A177-3AD203B41FA5}">
                      <a16:colId xmlns:a16="http://schemas.microsoft.com/office/drawing/2014/main" val="2499973287"/>
                    </a:ext>
                  </a:extLst>
                </a:gridCol>
              </a:tblGrid>
              <a:tr h="499272">
                <a:tc>
                  <a:txBody>
                    <a:bodyPr/>
                    <a:lstStyle/>
                    <a:p>
                      <a:pPr algn="ctr" rtl="0" fontAlgn="ctr"/>
                      <a:r>
                        <a:rPr lang="es-MX" sz="16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685010357"/>
                  </a:ext>
                </a:extLst>
              </a:tr>
              <a:tr h="397380">
                <a:tc>
                  <a:txBody>
                    <a:bodyPr/>
                    <a:lstStyle/>
                    <a:p>
                      <a:pPr algn="l" rtl="0" fontAlgn="ctr"/>
                      <a:r>
                        <a:rPr lang="es-MX" sz="1600" b="0" i="0" u="none" strike="noStrike">
                          <a:solidFill>
                            <a:srgbClr val="000000"/>
                          </a:solidFill>
                          <a:effectLst/>
                          <a:latin typeface="Arial" panose="020B0604020202020204" pitchFamily="34" charset="0"/>
                        </a:rPr>
                        <a:t>Procesos 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133956"/>
                  </a:ext>
                </a:extLst>
              </a:tr>
              <a:tr h="205822">
                <a:tc>
                  <a:txBody>
                    <a:bodyPr/>
                    <a:lstStyle/>
                    <a:p>
                      <a:pPr algn="l" rtl="0" fontAlgn="ctr"/>
                      <a:r>
                        <a:rPr lang="es-MX" sz="1600" b="0" i="0" u="none" strike="noStrike">
                          <a:solidFill>
                            <a:srgbClr val="000000"/>
                          </a:solidFill>
                          <a:effectLst/>
                          <a:latin typeface="Arial" panose="020B0604020202020204" pitchFamily="34" charset="0"/>
                        </a:rPr>
                        <a:t>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268029"/>
                  </a:ext>
                </a:extLst>
              </a:tr>
              <a:tr h="815137">
                <a:tc>
                  <a:txBody>
                    <a:bodyPr/>
                    <a:lstStyle/>
                    <a:p>
                      <a:pPr algn="l" rtl="0" fontAlgn="ctr"/>
                      <a:r>
                        <a:rPr lang="es-ES" sz="1600" b="0" i="0" u="none" strike="noStrike">
                          <a:solidFill>
                            <a:srgbClr val="000000"/>
                          </a:solidFill>
                          <a:effectLst/>
                          <a:latin typeface="Arial" panose="020B0604020202020204" pitchFamily="34" charset="0"/>
                        </a:rPr>
                        <a:t>Administración Formulación y evaluación de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650466"/>
                  </a:ext>
                </a:extLst>
              </a:tr>
              <a:tr h="407569">
                <a:tc>
                  <a:txBody>
                    <a:bodyPr/>
                    <a:lstStyle/>
                    <a:p>
                      <a:pPr algn="l" rtl="0" fontAlgn="ctr"/>
                      <a:r>
                        <a:rPr lang="es-MX" sz="1600" b="0" i="0" u="none" strike="noStrike">
                          <a:solidFill>
                            <a:srgbClr val="000000"/>
                          </a:solidFill>
                          <a:effectLst/>
                          <a:latin typeface="Arial" panose="020B0604020202020204" pitchFamily="34" charset="0"/>
                        </a:rPr>
                        <a:t>Mecatrónica A. Automatización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172624"/>
                  </a:ext>
                </a:extLst>
              </a:tr>
              <a:tr h="611353">
                <a:tc>
                  <a:txBody>
                    <a:bodyPr/>
                    <a:lstStyle/>
                    <a:p>
                      <a:pPr algn="l" rtl="0" fontAlgn="ctr"/>
                      <a:r>
                        <a:rPr lang="es-ES" sz="1600" b="0" i="0" u="none" strike="noStrike">
                          <a:solidFill>
                            <a:srgbClr val="000000"/>
                          </a:solidFill>
                          <a:effectLst/>
                          <a:latin typeface="Arial" panose="020B0604020202020204" pitchFamily="34" charset="0"/>
                        </a:rPr>
                        <a:t>Mecatrónica A. Instalaciones Elec. Eficientes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2379724"/>
                  </a:ext>
                </a:extLst>
              </a:tr>
              <a:tr h="205822">
                <a:tc>
                  <a:txBody>
                    <a:bodyPr/>
                    <a:lstStyle/>
                    <a:p>
                      <a:pPr algn="l" rtl="0" fontAlgn="ctr"/>
                      <a:r>
                        <a:rPr lang="es-MX" sz="16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240206"/>
                  </a:ext>
                </a:extLst>
              </a:tr>
              <a:tr h="611353">
                <a:tc>
                  <a:txBody>
                    <a:bodyPr/>
                    <a:lstStyle/>
                    <a:p>
                      <a:pPr algn="l" rtl="0" fontAlgn="ctr"/>
                      <a:r>
                        <a:rPr lang="es-ES" sz="1600" b="0" i="0" u="none" strike="noStrike">
                          <a:solidFill>
                            <a:srgbClr val="000000"/>
                          </a:solidFill>
                          <a:effectLst/>
                          <a:latin typeface="Arial" panose="020B0604020202020204" pitchFamily="34" charset="0"/>
                        </a:rPr>
                        <a:t>Turismo A. Desarrollo de Productos Alternativos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25338"/>
                  </a:ext>
                </a:extLst>
              </a:tr>
              <a:tr h="205822">
                <a:tc>
                  <a:txBody>
                    <a:bodyPr/>
                    <a:lstStyle/>
                    <a:p>
                      <a:pPr algn="l" rtl="0" fontAlgn="ctr"/>
                      <a:r>
                        <a:rPr lang="es-MX" sz="1600" b="0" i="0" u="none" strike="noStrike">
                          <a:solidFill>
                            <a:srgbClr val="000000"/>
                          </a:solidFill>
                          <a:effectLst/>
                          <a:latin typeface="Arial" panose="020B0604020202020204" pitchFamily="34" charset="0"/>
                        </a:rPr>
                        <a:t>Turismo A. Hotelería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6558204"/>
                  </a:ext>
                </a:extLst>
              </a:tr>
              <a:tr h="205822">
                <a:tc>
                  <a:txBody>
                    <a:bodyPr/>
                    <a:lstStyle/>
                    <a:p>
                      <a:pPr algn="l" rtl="0" fontAlgn="ctr"/>
                      <a:r>
                        <a:rPr lang="es-MX" sz="16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455084"/>
                  </a:ext>
                </a:extLst>
              </a:tr>
              <a:tr h="815137">
                <a:tc>
                  <a:txBody>
                    <a:bodyPr/>
                    <a:lstStyle/>
                    <a:p>
                      <a:pPr algn="l" rtl="0" fontAlgn="ctr"/>
                      <a:r>
                        <a:rPr lang="es-ES" sz="1600" b="0" i="0" u="none" strike="noStrike">
                          <a:solidFill>
                            <a:srgbClr val="000000"/>
                          </a:solidFill>
                          <a:effectLst/>
                          <a:latin typeface="Arial" panose="020B0604020202020204" pitchFamily="34" charset="0"/>
                        </a:rPr>
                        <a:t>Tecnologías de la Información A. Desarrollo de Software Multiplataforma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355788"/>
                  </a:ext>
                </a:extLst>
              </a:tr>
            </a:tbl>
          </a:graphicData>
        </a:graphic>
      </p:graphicFrame>
    </p:spTree>
    <p:extLst>
      <p:ext uri="{BB962C8B-B14F-4D97-AF65-F5344CB8AC3E}">
        <p14:creationId xmlns:p14="http://schemas.microsoft.com/office/powerpoint/2010/main" val="206121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cuatrimestral de Aprovechamiento General en el nivel Ing./</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Gráfico 6">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3034218424"/>
              </p:ext>
            </p:extLst>
          </p:nvPr>
        </p:nvGraphicFramePr>
        <p:xfrm>
          <a:off x="972702" y="1435647"/>
          <a:ext cx="8747996" cy="56725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7711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cuatrimestral de Aprovechamiento General en el nivel Ing./</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8F480B4C-0AC2-401F-89B8-438EF528676D}"/>
              </a:ext>
            </a:extLst>
          </p:cNvPr>
          <p:cNvGraphicFramePr>
            <a:graphicFrameLocks noGrp="1"/>
          </p:cNvGraphicFramePr>
          <p:nvPr>
            <p:extLst>
              <p:ext uri="{D42A27DB-BD31-4B8C-83A1-F6EECF244321}">
                <p14:modId xmlns:p14="http://schemas.microsoft.com/office/powerpoint/2010/main" val="3673201861"/>
              </p:ext>
            </p:extLst>
          </p:nvPr>
        </p:nvGraphicFramePr>
        <p:xfrm>
          <a:off x="1079500" y="1762046"/>
          <a:ext cx="9067798" cy="4607005"/>
        </p:xfrm>
        <a:graphic>
          <a:graphicData uri="http://schemas.openxmlformats.org/drawingml/2006/table">
            <a:tbl>
              <a:tblPr/>
              <a:tblGrid>
                <a:gridCol w="3173730">
                  <a:extLst>
                    <a:ext uri="{9D8B030D-6E8A-4147-A177-3AD203B41FA5}">
                      <a16:colId xmlns:a16="http://schemas.microsoft.com/office/drawing/2014/main" val="1209317997"/>
                    </a:ext>
                  </a:extLst>
                </a:gridCol>
                <a:gridCol w="1598797">
                  <a:extLst>
                    <a:ext uri="{9D8B030D-6E8A-4147-A177-3AD203B41FA5}">
                      <a16:colId xmlns:a16="http://schemas.microsoft.com/office/drawing/2014/main" val="512654683"/>
                    </a:ext>
                  </a:extLst>
                </a:gridCol>
                <a:gridCol w="1431757">
                  <a:extLst>
                    <a:ext uri="{9D8B030D-6E8A-4147-A177-3AD203B41FA5}">
                      <a16:colId xmlns:a16="http://schemas.microsoft.com/office/drawing/2014/main" val="618512923"/>
                    </a:ext>
                  </a:extLst>
                </a:gridCol>
                <a:gridCol w="1431757">
                  <a:extLst>
                    <a:ext uri="{9D8B030D-6E8A-4147-A177-3AD203B41FA5}">
                      <a16:colId xmlns:a16="http://schemas.microsoft.com/office/drawing/2014/main" val="1957722661"/>
                    </a:ext>
                  </a:extLst>
                </a:gridCol>
                <a:gridCol w="1431757">
                  <a:extLst>
                    <a:ext uri="{9D8B030D-6E8A-4147-A177-3AD203B41FA5}">
                      <a16:colId xmlns:a16="http://schemas.microsoft.com/office/drawing/2014/main" val="503053468"/>
                    </a:ext>
                  </a:extLst>
                </a:gridCol>
              </a:tblGrid>
              <a:tr h="792125">
                <a:tc>
                  <a:txBody>
                    <a:bodyPr/>
                    <a:lstStyle/>
                    <a:p>
                      <a:pPr algn="ctr" rtl="0" fontAlgn="ctr"/>
                      <a:r>
                        <a:rPr lang="es-MX" sz="16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719704294"/>
                  </a:ext>
                </a:extLst>
              </a:tr>
              <a:tr h="633701">
                <a:tc>
                  <a:txBody>
                    <a:bodyPr/>
                    <a:lstStyle/>
                    <a:p>
                      <a:pPr algn="l" rtl="0" fontAlgn="ctr"/>
                      <a:r>
                        <a:rPr lang="es-MX" sz="1600" b="0" i="0" u="none" strike="noStrike">
                          <a:solidFill>
                            <a:srgbClr val="000000"/>
                          </a:solidFill>
                          <a:effectLst/>
                          <a:latin typeface="Arial" panose="020B0604020202020204" pitchFamily="34" charset="0"/>
                        </a:rPr>
                        <a:t>Procesos Bioalimentarios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069946"/>
                  </a:ext>
                </a:extLst>
              </a:tr>
              <a:tr h="320019">
                <a:tc>
                  <a:txBody>
                    <a:bodyPr/>
                    <a:lstStyle/>
                    <a:p>
                      <a:pPr algn="l" rtl="0" fontAlgn="ctr"/>
                      <a:r>
                        <a:rPr lang="es-MX" sz="1600" b="0" i="0" u="none" strike="noStrike">
                          <a:solidFill>
                            <a:srgbClr val="000000"/>
                          </a:solidFill>
                          <a:effectLst/>
                          <a:latin typeface="Arial" panose="020B0604020202020204" pitchFamily="34" charset="0"/>
                        </a:rPr>
                        <a:t>Metalmecánica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200415"/>
                  </a:ext>
                </a:extLst>
              </a:tr>
              <a:tr h="320019">
                <a:tc>
                  <a:txBody>
                    <a:bodyPr/>
                    <a:lstStyle/>
                    <a:p>
                      <a:pPr algn="l" rtl="0" fontAlgn="ctr"/>
                      <a:r>
                        <a:rPr lang="es-MX" sz="1600" b="0" i="0" u="none" strike="noStrike">
                          <a:solidFill>
                            <a:srgbClr val="000000"/>
                          </a:solidFill>
                          <a:effectLst/>
                          <a:latin typeface="Arial" panose="020B0604020202020204" pitchFamily="34" charset="0"/>
                        </a:rPr>
                        <a:t>Mecatrónica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644148"/>
                  </a:ext>
                </a:extLst>
              </a:tr>
              <a:tr h="320019">
                <a:tc>
                  <a:txBody>
                    <a:bodyPr/>
                    <a:lstStyle/>
                    <a:p>
                      <a:pPr algn="l" rtl="0" fontAlgn="ctr"/>
                      <a:r>
                        <a:rPr lang="es-MX" sz="16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561864"/>
                  </a:ext>
                </a:extLst>
              </a:tr>
              <a:tr h="320019">
                <a:tc>
                  <a:txBody>
                    <a:bodyPr/>
                    <a:lstStyle/>
                    <a:p>
                      <a:pPr algn="l" rtl="0" fontAlgn="ctr"/>
                      <a:r>
                        <a:rPr lang="es-MX" sz="16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4779578"/>
                  </a:ext>
                </a:extLst>
              </a:tr>
              <a:tr h="633701">
                <a:tc>
                  <a:txBody>
                    <a:bodyPr/>
                    <a:lstStyle/>
                    <a:p>
                      <a:pPr algn="l" rtl="0" fontAlgn="ctr"/>
                      <a:r>
                        <a:rPr lang="es-MX" sz="1600" b="0" i="0" u="none" strike="noStrike">
                          <a:solidFill>
                            <a:srgbClr val="000000"/>
                          </a:solidFill>
                          <a:effectLst/>
                          <a:latin typeface="Arial" panose="020B0604020202020204" pitchFamily="34" charset="0"/>
                        </a:rPr>
                        <a:t>Gestión y Desarrollo Turístico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304695"/>
                  </a:ext>
                </a:extLst>
              </a:tr>
              <a:tr h="633701">
                <a:tc>
                  <a:txBody>
                    <a:bodyPr/>
                    <a:lstStyle/>
                    <a:p>
                      <a:pPr algn="l" rtl="0" fontAlgn="ctr"/>
                      <a:r>
                        <a:rPr lang="es-ES" sz="1600" b="0" i="0" u="none" strike="noStrike">
                          <a:solidFill>
                            <a:srgbClr val="000000"/>
                          </a:solidFill>
                          <a:effectLst/>
                          <a:latin typeface="Arial" panose="020B0604020202020204" pitchFamily="34" charset="0"/>
                        </a:rPr>
                        <a:t>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686427"/>
                  </a:ext>
                </a:extLst>
              </a:tr>
              <a:tr h="633701">
                <a:tc>
                  <a:txBody>
                    <a:bodyPr/>
                    <a:lstStyle/>
                    <a:p>
                      <a:pPr algn="l" rtl="0" fontAlgn="ctr"/>
                      <a:r>
                        <a:rPr lang="es-ES" sz="1600" b="0" i="0" u="none" strike="noStrike">
                          <a:solidFill>
                            <a:srgbClr val="000000"/>
                          </a:solidFill>
                          <a:effectLst/>
                          <a:latin typeface="Arial" panose="020B0604020202020204" pitchFamily="34" charset="0"/>
                        </a:rPr>
                        <a:t>Desarrollo y Gestion de Software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646910"/>
                  </a:ext>
                </a:extLst>
              </a:tr>
            </a:tbl>
          </a:graphicData>
        </a:graphic>
      </p:graphicFrame>
    </p:spTree>
    <p:extLst>
      <p:ext uri="{BB962C8B-B14F-4D97-AF65-F5344CB8AC3E}">
        <p14:creationId xmlns:p14="http://schemas.microsoft.com/office/powerpoint/2010/main" val="384071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cuatrimestral de Aprovechamiento General en el nivel Ing./</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Gráfico 6">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2568377856"/>
              </p:ext>
            </p:extLst>
          </p:nvPr>
        </p:nvGraphicFramePr>
        <p:xfrm>
          <a:off x="1130301" y="1345199"/>
          <a:ext cx="8762999" cy="55572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0827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Eficiencia Terminal con Cohorte Generacional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819763830"/>
              </p:ext>
            </p:extLst>
          </p:nvPr>
        </p:nvGraphicFramePr>
        <p:xfrm>
          <a:off x="1231900" y="1556227"/>
          <a:ext cx="8915400" cy="5072006"/>
        </p:xfrm>
        <a:graphic>
          <a:graphicData uri="http://schemas.openxmlformats.org/drawingml/2006/table">
            <a:tbl>
              <a:tblPr/>
              <a:tblGrid>
                <a:gridCol w="1544641">
                  <a:extLst>
                    <a:ext uri="{9D8B030D-6E8A-4147-A177-3AD203B41FA5}">
                      <a16:colId xmlns:a16="http://schemas.microsoft.com/office/drawing/2014/main" val="3910112097"/>
                    </a:ext>
                  </a:extLst>
                </a:gridCol>
                <a:gridCol w="1900154">
                  <a:extLst>
                    <a:ext uri="{9D8B030D-6E8A-4147-A177-3AD203B41FA5}">
                      <a16:colId xmlns:a16="http://schemas.microsoft.com/office/drawing/2014/main" val="2602504088"/>
                    </a:ext>
                  </a:extLst>
                </a:gridCol>
                <a:gridCol w="1829664">
                  <a:extLst>
                    <a:ext uri="{9D8B030D-6E8A-4147-A177-3AD203B41FA5}">
                      <a16:colId xmlns:a16="http://schemas.microsoft.com/office/drawing/2014/main" val="1978776559"/>
                    </a:ext>
                  </a:extLst>
                </a:gridCol>
                <a:gridCol w="1777564">
                  <a:extLst>
                    <a:ext uri="{9D8B030D-6E8A-4147-A177-3AD203B41FA5}">
                      <a16:colId xmlns:a16="http://schemas.microsoft.com/office/drawing/2014/main" val="46111887"/>
                    </a:ext>
                  </a:extLst>
                </a:gridCol>
                <a:gridCol w="1863377">
                  <a:extLst>
                    <a:ext uri="{9D8B030D-6E8A-4147-A177-3AD203B41FA5}">
                      <a16:colId xmlns:a16="http://schemas.microsoft.com/office/drawing/2014/main" val="608553724"/>
                    </a:ext>
                  </a:extLst>
                </a:gridCol>
              </a:tblGrid>
              <a:tr h="460345">
                <a:tc>
                  <a:txBody>
                    <a:bodyPr/>
                    <a:lstStyle/>
                    <a:p>
                      <a:pPr algn="ctr" rtl="0" fontAlgn="ctr"/>
                      <a:r>
                        <a:rPr lang="es-MX" sz="1000" b="1" i="0" u="none" strike="noStrike" dirty="0">
                          <a:solidFill>
                            <a:srgbClr val="000000"/>
                          </a:solidFill>
                          <a:effectLst/>
                          <a:latin typeface="Arial" panose="020B0604020202020204" pitchFamily="34" charset="0"/>
                        </a:rPr>
                        <a:t>PE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000" b="1" i="0" u="none" strike="noStrike">
                          <a:solidFill>
                            <a:srgbClr val="000000"/>
                          </a:solidFill>
                          <a:effectLst/>
                          <a:latin typeface="Arial" panose="020B0604020202020204" pitchFamily="34" charset="0"/>
                        </a:rPr>
                        <a:t>Sep 2019-Ago 2021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000" b="1" i="0" u="none" strike="noStrike">
                          <a:solidFill>
                            <a:srgbClr val="000000"/>
                          </a:solidFill>
                          <a:effectLst/>
                          <a:latin typeface="Arial" panose="020B0604020202020204" pitchFamily="34" charset="0"/>
                        </a:rPr>
                        <a:t>Sep 2020-Ago 2022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000" b="1" i="0" u="none" strike="noStrike">
                          <a:solidFill>
                            <a:srgbClr val="000000"/>
                          </a:solidFill>
                          <a:effectLst/>
                          <a:latin typeface="Arial" panose="020B0604020202020204" pitchFamily="34" charset="0"/>
                        </a:rPr>
                        <a:t>Sep 2021-Ago 2023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000" b="1" i="0" u="none" strike="noStrike">
                          <a:solidFill>
                            <a:srgbClr val="000000"/>
                          </a:solidFill>
                          <a:effectLst/>
                          <a:latin typeface="Arial" panose="020B0604020202020204" pitchFamily="34" charset="0"/>
                        </a:rPr>
                        <a:t>Sep 2022-Ago 2024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891633098"/>
                  </a:ext>
                </a:extLst>
              </a:tr>
              <a:tr h="362239">
                <a:tc>
                  <a:txBody>
                    <a:bodyPr/>
                    <a:lstStyle/>
                    <a:p>
                      <a:pPr algn="l" rtl="0" fontAlgn="ctr"/>
                      <a:r>
                        <a:rPr lang="es-MX" sz="1100" b="0" i="0" u="none" strike="noStrike" dirty="0">
                          <a:solidFill>
                            <a:srgbClr val="000000"/>
                          </a:solidFill>
                          <a:effectLst/>
                          <a:latin typeface="Arial" panose="020B0604020202020204" pitchFamily="34" charset="0"/>
                        </a:rPr>
                        <a:t>Procesos alimentarios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41.46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28.89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31.58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35.09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414780"/>
                  </a:ext>
                </a:extLst>
              </a:tr>
              <a:tr h="168699">
                <a:tc>
                  <a:txBody>
                    <a:bodyPr/>
                    <a:lstStyle/>
                    <a:p>
                      <a:pPr algn="l" rtl="0" fontAlgn="ctr"/>
                      <a:r>
                        <a:rPr lang="es-MX" sz="1100" b="0" i="0" u="none" strike="noStrike" dirty="0">
                          <a:solidFill>
                            <a:srgbClr val="000000"/>
                          </a:solidFill>
                          <a:effectLst/>
                          <a:latin typeface="Arial" panose="020B0604020202020204" pitchFamily="34" charset="0"/>
                        </a:rPr>
                        <a:t>Mecánica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35.23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21.05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26.79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27.63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60253"/>
                  </a:ext>
                </a:extLst>
              </a:tr>
              <a:tr h="490932">
                <a:tc>
                  <a:txBody>
                    <a:bodyPr/>
                    <a:lstStyle/>
                    <a:p>
                      <a:pPr algn="l" rtl="0" fontAlgn="ctr"/>
                      <a:r>
                        <a:rPr lang="es-MX" sz="1100" b="0" i="0" u="none" strike="noStrike" dirty="0">
                          <a:solidFill>
                            <a:srgbClr val="000000"/>
                          </a:solidFill>
                          <a:effectLst/>
                          <a:latin typeface="Arial" panose="020B0604020202020204" pitchFamily="34" charset="0"/>
                        </a:rPr>
                        <a:t>Administración y Evaluación de Proyectos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53.73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55.88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56.02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56.67</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631487"/>
                  </a:ext>
                </a:extLst>
              </a:tr>
              <a:tr h="369786">
                <a:tc>
                  <a:txBody>
                    <a:bodyPr/>
                    <a:lstStyle/>
                    <a:p>
                      <a:pPr algn="l" rtl="0" fontAlgn="ctr"/>
                      <a:r>
                        <a:rPr lang="es-MX" sz="1100" b="0" i="0" u="none" strike="noStrike" dirty="0">
                          <a:solidFill>
                            <a:srgbClr val="000000"/>
                          </a:solidFill>
                          <a:effectLst/>
                          <a:latin typeface="Arial" panose="020B0604020202020204" pitchFamily="34" charset="0"/>
                        </a:rPr>
                        <a:t>Mecatrónica A. Automatización</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55.21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47.42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59.76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57.69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769383"/>
                  </a:ext>
                </a:extLst>
              </a:tr>
              <a:tr h="490932">
                <a:tc>
                  <a:txBody>
                    <a:bodyPr/>
                    <a:lstStyle/>
                    <a:p>
                      <a:pPr algn="l" rtl="0" fontAlgn="ctr"/>
                      <a:r>
                        <a:rPr lang="es-MX" sz="1100" b="0" i="0" u="none" strike="noStrike" dirty="0">
                          <a:solidFill>
                            <a:srgbClr val="000000"/>
                          </a:solidFill>
                          <a:effectLst/>
                          <a:latin typeface="Arial" panose="020B0604020202020204" pitchFamily="34" charset="0"/>
                        </a:rPr>
                        <a:t>Mecatrónica A. Instalaciones </a:t>
                      </a:r>
                      <a:r>
                        <a:rPr lang="es-MX" sz="1100" b="0" i="0" u="none" strike="noStrike" dirty="0" err="1">
                          <a:solidFill>
                            <a:srgbClr val="000000"/>
                          </a:solidFill>
                          <a:effectLst/>
                          <a:latin typeface="Arial" panose="020B0604020202020204" pitchFamily="34" charset="0"/>
                        </a:rPr>
                        <a:t>Elec</a:t>
                      </a:r>
                      <a:r>
                        <a:rPr lang="es-MX" sz="1100" b="0" i="0" u="none" strike="noStrike" dirty="0">
                          <a:solidFill>
                            <a:srgbClr val="000000"/>
                          </a:solidFill>
                          <a:effectLst/>
                          <a:latin typeface="Arial" panose="020B0604020202020204" pitchFamily="34" charset="0"/>
                        </a:rPr>
                        <a:t>. Eficientes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51.72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60</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79.31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633438"/>
                  </a:ext>
                </a:extLst>
              </a:tr>
              <a:tr h="407519">
                <a:tc>
                  <a:txBody>
                    <a:bodyPr/>
                    <a:lstStyle/>
                    <a:p>
                      <a:pPr algn="l" rtl="0" fontAlgn="ctr"/>
                      <a:r>
                        <a:rPr lang="es-MX" sz="1100" b="0" i="0" u="none" strike="noStrike" dirty="0">
                          <a:solidFill>
                            <a:srgbClr val="000000"/>
                          </a:solidFill>
                          <a:effectLst/>
                          <a:latin typeface="Arial" panose="020B0604020202020204" pitchFamily="34" charset="0"/>
                        </a:rPr>
                        <a:t>Energías Renovables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57.38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58.49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43.14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364627"/>
                  </a:ext>
                </a:extLst>
              </a:tr>
              <a:tr h="671652">
                <a:tc>
                  <a:txBody>
                    <a:bodyPr/>
                    <a:lstStyle/>
                    <a:p>
                      <a:pPr algn="l" rtl="0" fontAlgn="ctr"/>
                      <a:r>
                        <a:rPr lang="es-MX" sz="1100" b="0" i="0" u="none" strike="noStrike" dirty="0">
                          <a:solidFill>
                            <a:srgbClr val="000000"/>
                          </a:solidFill>
                          <a:effectLst/>
                          <a:latin typeface="Arial" panose="020B0604020202020204" pitchFamily="34" charset="0"/>
                        </a:rPr>
                        <a:t>Turismo A. Desarrollo de Productos Alternativos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52.78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51.06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64.86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1066022"/>
                  </a:ext>
                </a:extLst>
              </a:tr>
              <a:tr h="369786">
                <a:tc>
                  <a:txBody>
                    <a:bodyPr/>
                    <a:lstStyle/>
                    <a:p>
                      <a:pPr algn="l" rtl="0" fontAlgn="ctr"/>
                      <a:r>
                        <a:rPr lang="es-MX" sz="1100" b="0" i="0" u="none" strike="noStrike" dirty="0">
                          <a:solidFill>
                            <a:srgbClr val="000000"/>
                          </a:solidFill>
                          <a:effectLst/>
                          <a:latin typeface="Arial" panose="020B0604020202020204" pitchFamily="34" charset="0"/>
                        </a:rPr>
                        <a:t>Turismo A. Hotelería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52.38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47.5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49.09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47.62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16510"/>
                  </a:ext>
                </a:extLst>
              </a:tr>
              <a:tr h="168699">
                <a:tc>
                  <a:txBody>
                    <a:bodyPr/>
                    <a:lstStyle/>
                    <a:p>
                      <a:pPr algn="l" rtl="0" fontAlgn="ctr"/>
                      <a:r>
                        <a:rPr lang="es-MX" sz="1100" b="0" i="0" u="none" strike="noStrike" dirty="0">
                          <a:solidFill>
                            <a:srgbClr val="000000"/>
                          </a:solidFill>
                          <a:effectLst/>
                          <a:latin typeface="Arial" panose="020B0604020202020204" pitchFamily="34" charset="0"/>
                        </a:rPr>
                        <a:t>Gastronomía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59.82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36.51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Arial" panose="020B0604020202020204" pitchFamily="34" charset="0"/>
                        </a:rPr>
                        <a:t>55.41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60.19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908276"/>
                  </a:ext>
                </a:extLst>
              </a:tr>
              <a:tr h="905599">
                <a:tc>
                  <a:txBody>
                    <a:bodyPr/>
                    <a:lstStyle/>
                    <a:p>
                      <a:pPr algn="l" rtl="0" fontAlgn="ctr"/>
                      <a:r>
                        <a:rPr lang="es-MX" sz="1100" b="0" i="0" u="none" strike="noStrike" dirty="0">
                          <a:solidFill>
                            <a:srgbClr val="000000"/>
                          </a:solidFill>
                          <a:effectLst/>
                          <a:latin typeface="Arial" panose="020B0604020202020204" pitchFamily="34" charset="0"/>
                        </a:rPr>
                        <a:t>Tecnologías de la Información y Comunicación (Área desarrollo de software multiplataforma)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50.57</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55.91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60.2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58.56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090418"/>
                  </a:ext>
                </a:extLst>
              </a:tr>
            </a:tbl>
          </a:graphicData>
        </a:graphic>
      </p:graphicFrame>
    </p:spTree>
    <p:extLst>
      <p:ext uri="{BB962C8B-B14F-4D97-AF65-F5344CB8AC3E}">
        <p14:creationId xmlns:p14="http://schemas.microsoft.com/office/powerpoint/2010/main" val="2694809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Eficiencia Terminal con Cohorte Generacional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906106144"/>
              </p:ext>
            </p:extLst>
          </p:nvPr>
        </p:nvGraphicFramePr>
        <p:xfrm>
          <a:off x="698500" y="1610715"/>
          <a:ext cx="9687212" cy="61288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102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603500" y="443746"/>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Eficiencia Terminal con Cohorte Generacional  nivel Ing./Lic.</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1570E470-C624-4D8C-A2FA-6403C500ADC2}"/>
              </a:ext>
            </a:extLst>
          </p:cNvPr>
          <p:cNvGraphicFramePr>
            <a:graphicFrameLocks noGrp="1"/>
          </p:cNvGraphicFramePr>
          <p:nvPr>
            <p:extLst>
              <p:ext uri="{D42A27DB-BD31-4B8C-83A1-F6EECF244321}">
                <p14:modId xmlns:p14="http://schemas.microsoft.com/office/powerpoint/2010/main" val="3501136040"/>
              </p:ext>
            </p:extLst>
          </p:nvPr>
        </p:nvGraphicFramePr>
        <p:xfrm>
          <a:off x="951841" y="1339850"/>
          <a:ext cx="9232899" cy="4636770"/>
        </p:xfrm>
        <a:graphic>
          <a:graphicData uri="http://schemas.openxmlformats.org/drawingml/2006/table">
            <a:tbl>
              <a:tblPr/>
              <a:tblGrid>
                <a:gridCol w="1599650">
                  <a:extLst>
                    <a:ext uri="{9D8B030D-6E8A-4147-A177-3AD203B41FA5}">
                      <a16:colId xmlns:a16="http://schemas.microsoft.com/office/drawing/2014/main" val="2575235001"/>
                    </a:ext>
                  </a:extLst>
                </a:gridCol>
                <a:gridCol w="1967823">
                  <a:extLst>
                    <a:ext uri="{9D8B030D-6E8A-4147-A177-3AD203B41FA5}">
                      <a16:colId xmlns:a16="http://schemas.microsoft.com/office/drawing/2014/main" val="3220503925"/>
                    </a:ext>
                  </a:extLst>
                </a:gridCol>
                <a:gridCol w="1894823">
                  <a:extLst>
                    <a:ext uri="{9D8B030D-6E8A-4147-A177-3AD203B41FA5}">
                      <a16:colId xmlns:a16="http://schemas.microsoft.com/office/drawing/2014/main" val="3435614903"/>
                    </a:ext>
                  </a:extLst>
                </a:gridCol>
                <a:gridCol w="1840867">
                  <a:extLst>
                    <a:ext uri="{9D8B030D-6E8A-4147-A177-3AD203B41FA5}">
                      <a16:colId xmlns:a16="http://schemas.microsoft.com/office/drawing/2014/main" val="1656033637"/>
                    </a:ext>
                  </a:extLst>
                </a:gridCol>
                <a:gridCol w="1929736">
                  <a:extLst>
                    <a:ext uri="{9D8B030D-6E8A-4147-A177-3AD203B41FA5}">
                      <a16:colId xmlns:a16="http://schemas.microsoft.com/office/drawing/2014/main" val="1232697042"/>
                    </a:ext>
                  </a:extLst>
                </a:gridCol>
              </a:tblGrid>
              <a:tr h="419100">
                <a:tc>
                  <a:txBody>
                    <a:bodyPr/>
                    <a:lstStyle/>
                    <a:p>
                      <a:pPr algn="ctr" rtl="0" fontAlgn="ctr"/>
                      <a:r>
                        <a:rPr lang="es-MX" sz="16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err="1">
                          <a:solidFill>
                            <a:srgbClr val="000000"/>
                          </a:solidFill>
                          <a:effectLst/>
                          <a:latin typeface="Arial" panose="020B0604020202020204" pitchFamily="34" charset="0"/>
                        </a:rPr>
                        <a:t>Sep</a:t>
                      </a:r>
                      <a:r>
                        <a:rPr lang="es-MX" sz="1600" b="1" i="0" u="none" strike="noStrike" dirty="0">
                          <a:solidFill>
                            <a:srgbClr val="000000"/>
                          </a:solidFill>
                          <a:effectLst/>
                          <a:latin typeface="Arial" panose="020B0604020202020204" pitchFamily="34" charset="0"/>
                        </a:rPr>
                        <a:t> 2020-Abr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2021-Abr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2019-Abr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Sep 2023-Abr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4125372313"/>
                  </a:ext>
                </a:extLst>
              </a:tr>
              <a:tr h="466725">
                <a:tc>
                  <a:txBody>
                    <a:bodyPr/>
                    <a:lstStyle/>
                    <a:p>
                      <a:pPr algn="l" rtl="0" fontAlgn="ctr"/>
                      <a:r>
                        <a:rPr lang="es-MX" sz="1600" b="0" i="0" u="none" strike="noStrike">
                          <a:solidFill>
                            <a:srgbClr val="000000"/>
                          </a:solidFill>
                          <a:effectLst/>
                          <a:latin typeface="Arial" panose="020B0604020202020204" pitchFamily="34" charset="0"/>
                        </a:rPr>
                        <a:t>Procesos Bioalimentarios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65.22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65.00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45.45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1471060"/>
                  </a:ext>
                </a:extLst>
              </a:tr>
              <a:tr h="361950">
                <a:tc>
                  <a:txBody>
                    <a:bodyPr/>
                    <a:lstStyle/>
                    <a:p>
                      <a:pPr algn="l" rtl="0" fontAlgn="ctr"/>
                      <a:r>
                        <a:rPr lang="es-MX" sz="1600" b="0" i="0" u="none" strike="noStrike">
                          <a:solidFill>
                            <a:srgbClr val="000000"/>
                          </a:solidFill>
                          <a:effectLst/>
                          <a:latin typeface="Arial" panose="020B0604020202020204" pitchFamily="34" charset="0"/>
                        </a:rPr>
                        <a:t>Metalmecánica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68.75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58.97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806778"/>
                  </a:ext>
                </a:extLst>
              </a:tr>
              <a:tr h="409575">
                <a:tc>
                  <a:txBody>
                    <a:bodyPr/>
                    <a:lstStyle/>
                    <a:p>
                      <a:pPr algn="l" rtl="0" fontAlgn="ctr"/>
                      <a:r>
                        <a:rPr lang="es-ES" sz="1600" b="0" i="0" u="none" strike="noStrike">
                          <a:solidFill>
                            <a:srgbClr val="000000"/>
                          </a:solidFill>
                          <a:effectLst/>
                          <a:latin typeface="Arial" panose="020B0604020202020204" pitchFamily="34" charset="0"/>
                        </a:rPr>
                        <a:t>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405346"/>
                  </a:ext>
                </a:extLst>
              </a:tr>
              <a:tr h="342900">
                <a:tc>
                  <a:txBody>
                    <a:bodyPr/>
                    <a:lstStyle/>
                    <a:p>
                      <a:pPr algn="l" rtl="0" fontAlgn="ctr"/>
                      <a:r>
                        <a:rPr lang="es-MX" sz="1600" b="0" i="0" u="none" strike="noStrike">
                          <a:solidFill>
                            <a:srgbClr val="000000"/>
                          </a:solidFill>
                          <a:effectLst/>
                          <a:latin typeface="Arial" panose="020B0604020202020204" pitchFamily="34" charset="0"/>
                        </a:rPr>
                        <a:t>Mecatrónica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78.85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08611"/>
                  </a:ext>
                </a:extLst>
              </a:tr>
              <a:tr h="447675">
                <a:tc>
                  <a:txBody>
                    <a:bodyPr/>
                    <a:lstStyle/>
                    <a:p>
                      <a:pPr algn="l" rtl="0" fontAlgn="ctr"/>
                      <a:r>
                        <a:rPr lang="es-MX" sz="16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301605"/>
                  </a:ext>
                </a:extLst>
              </a:tr>
              <a:tr h="457200">
                <a:tc>
                  <a:txBody>
                    <a:bodyPr/>
                    <a:lstStyle/>
                    <a:p>
                      <a:pPr algn="l" rtl="0" fontAlgn="ctr"/>
                      <a:r>
                        <a:rPr lang="es-MX" sz="1600" b="0" i="0" u="none" strike="noStrike">
                          <a:solidFill>
                            <a:srgbClr val="000000"/>
                          </a:solidFill>
                          <a:effectLst/>
                          <a:latin typeface="Arial" panose="020B0604020202020204" pitchFamily="34" charset="0"/>
                        </a:rPr>
                        <a:t>Desarrollo Turístico Sustentable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83.67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313111"/>
                  </a:ext>
                </a:extLst>
              </a:tr>
              <a:tr h="295275">
                <a:tc>
                  <a:txBody>
                    <a:bodyPr/>
                    <a:lstStyle/>
                    <a:p>
                      <a:pPr algn="l" rtl="0" fontAlgn="ctr"/>
                      <a:r>
                        <a:rPr lang="es-MX" sz="16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75.28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358660"/>
                  </a:ext>
                </a:extLst>
              </a:tr>
              <a:tr h="381000">
                <a:tc>
                  <a:txBody>
                    <a:bodyPr/>
                    <a:lstStyle/>
                    <a:p>
                      <a:pPr algn="l" rtl="0" fontAlgn="ctr"/>
                      <a:r>
                        <a:rPr lang="es-ES" sz="1600" b="0" i="0" u="none" strike="noStrike">
                          <a:solidFill>
                            <a:srgbClr val="000000"/>
                          </a:solidFill>
                          <a:effectLst/>
                          <a:latin typeface="Arial" panose="020B0604020202020204" pitchFamily="34" charset="0"/>
                        </a:rPr>
                        <a:t>Desarrollo y gestión de Software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71.43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78.79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887529"/>
                  </a:ext>
                </a:extLst>
              </a:tr>
            </a:tbl>
          </a:graphicData>
        </a:graphic>
      </p:graphicFrame>
    </p:spTree>
    <p:extLst>
      <p:ext uri="{BB962C8B-B14F-4D97-AF65-F5344CB8AC3E}">
        <p14:creationId xmlns:p14="http://schemas.microsoft.com/office/powerpoint/2010/main" val="126950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Eficiencia Terminal con Cohorte Generacional  nivel Ing./Lic.</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642134277"/>
              </p:ext>
            </p:extLst>
          </p:nvPr>
        </p:nvGraphicFramePr>
        <p:xfrm>
          <a:off x="962409" y="1519033"/>
          <a:ext cx="8694016" cy="55302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5399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769716" y="2284551"/>
            <a:ext cx="7620535" cy="317009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MX"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Ingreso.</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MX"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Matrícula.</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MX"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Porcentaje de alumnos acreditados.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MX"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Porcentaje de regularización.</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MX"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Promedio Cuatrimestral de aprovechamiento general. </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ES"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 de Eficiencia Terminal con Cohorte Generacional. </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ES"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Promedio de egreso con cohorte generacional. </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ES"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 de testimonio de desempeño EGETSU</a:t>
            </a:r>
            <a:endParaRPr kumimoji="0" lang="es-MX" sz="2000" b="0" i="0" u="none" strike="noStrike" kern="0" cap="none" spc="0" normalizeH="0" baseline="0" noProof="0" dirty="0">
              <a:ln>
                <a:noFill/>
              </a:ln>
              <a:solidFill>
                <a:schemeClr val="accent6">
                  <a:lumMod val="50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ES"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 de PTC con reconocimiento al Perfil deseable por PRODEP</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ES" sz="2000" b="0" i="0" u="none" strike="noStrike" kern="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rPr>
              <a:t>% Planes de estudios actualizados. </a:t>
            </a:r>
          </a:p>
        </p:txBody>
      </p:sp>
      <p:sp>
        <p:nvSpPr>
          <p:cNvPr id="8" name="CuadroTexto 7"/>
          <p:cNvSpPr txBox="1"/>
          <p:nvPr/>
        </p:nvSpPr>
        <p:spPr>
          <a:xfrm>
            <a:off x="1516435" y="1263650"/>
            <a:ext cx="8127098" cy="461665"/>
          </a:xfrm>
          <a:prstGeom prst="rect">
            <a:avLst/>
          </a:prstGeom>
          <a:noFill/>
        </p:spPr>
        <p:txBody>
          <a:bodyPr wrap="square" rtlCol="0">
            <a:spAutoFit/>
          </a:bodyPr>
          <a:lstStyle/>
          <a:p>
            <a:pPr algn="ctr"/>
            <a:r>
              <a:rPr lang="es-MX" sz="2400" b="1" i="1" dirty="0">
                <a:solidFill>
                  <a:schemeClr val="accent1">
                    <a:lumMod val="50000"/>
                  </a:schemeClr>
                </a:solidFill>
                <a:latin typeface="Arial" panose="020B0604020202020204" pitchFamily="34" charset="0"/>
                <a:cs typeface="Arial" panose="020B0604020202020204" pitchFamily="34" charset="0"/>
              </a:rPr>
              <a:t>I. INDICADORES INSTITUCIONALES DE  CALIDAD </a:t>
            </a:r>
          </a:p>
        </p:txBody>
      </p:sp>
    </p:spTree>
    <p:extLst>
      <p:ext uri="{BB962C8B-B14F-4D97-AF65-F5344CB8AC3E}">
        <p14:creationId xmlns:p14="http://schemas.microsoft.com/office/powerpoint/2010/main" val="34960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374900" y="526578"/>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de Egreso con Cohorte Generacional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67127760"/>
              </p:ext>
            </p:extLst>
          </p:nvPr>
        </p:nvGraphicFramePr>
        <p:xfrm>
          <a:off x="1003302" y="1416050"/>
          <a:ext cx="8445498" cy="5410200"/>
        </p:xfrm>
        <a:graphic>
          <a:graphicData uri="http://schemas.openxmlformats.org/drawingml/2006/table">
            <a:tbl>
              <a:tblPr/>
              <a:tblGrid>
                <a:gridCol w="1667410">
                  <a:extLst>
                    <a:ext uri="{9D8B030D-6E8A-4147-A177-3AD203B41FA5}">
                      <a16:colId xmlns:a16="http://schemas.microsoft.com/office/drawing/2014/main" val="3015083725"/>
                    </a:ext>
                  </a:extLst>
                </a:gridCol>
                <a:gridCol w="1694522">
                  <a:extLst>
                    <a:ext uri="{9D8B030D-6E8A-4147-A177-3AD203B41FA5}">
                      <a16:colId xmlns:a16="http://schemas.microsoft.com/office/drawing/2014/main" val="3067210389"/>
                    </a:ext>
                  </a:extLst>
                </a:gridCol>
                <a:gridCol w="1694522">
                  <a:extLst>
                    <a:ext uri="{9D8B030D-6E8A-4147-A177-3AD203B41FA5}">
                      <a16:colId xmlns:a16="http://schemas.microsoft.com/office/drawing/2014/main" val="2906341448"/>
                    </a:ext>
                  </a:extLst>
                </a:gridCol>
                <a:gridCol w="1694522">
                  <a:extLst>
                    <a:ext uri="{9D8B030D-6E8A-4147-A177-3AD203B41FA5}">
                      <a16:colId xmlns:a16="http://schemas.microsoft.com/office/drawing/2014/main" val="4277443031"/>
                    </a:ext>
                  </a:extLst>
                </a:gridCol>
                <a:gridCol w="1694522">
                  <a:extLst>
                    <a:ext uri="{9D8B030D-6E8A-4147-A177-3AD203B41FA5}">
                      <a16:colId xmlns:a16="http://schemas.microsoft.com/office/drawing/2014/main" val="429199594"/>
                    </a:ext>
                  </a:extLst>
                </a:gridCol>
              </a:tblGrid>
              <a:tr h="625886">
                <a:tc>
                  <a:txBody>
                    <a:bodyPr/>
                    <a:lstStyle/>
                    <a:p>
                      <a:pPr algn="ctr" rtl="0" fontAlgn="ctr"/>
                      <a:r>
                        <a:rPr lang="es-MX" sz="12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200" b="1" i="0" u="none" strike="noStrike" dirty="0" err="1">
                          <a:solidFill>
                            <a:srgbClr val="000000"/>
                          </a:solidFill>
                          <a:effectLst/>
                          <a:latin typeface="Arial" panose="020B0604020202020204" pitchFamily="34" charset="0"/>
                        </a:rPr>
                        <a:t>Sep</a:t>
                      </a:r>
                      <a:r>
                        <a:rPr lang="es-MX" sz="1200" b="1" i="0" u="none" strike="noStrike" dirty="0">
                          <a:solidFill>
                            <a:srgbClr val="000000"/>
                          </a:solidFill>
                          <a:effectLst/>
                          <a:latin typeface="Arial" panose="020B0604020202020204" pitchFamily="34" charset="0"/>
                        </a:rPr>
                        <a:t> 2019-Ago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200" b="1" i="0" u="none" strike="noStrike">
                          <a:solidFill>
                            <a:srgbClr val="000000"/>
                          </a:solidFill>
                          <a:effectLst/>
                          <a:latin typeface="Arial" panose="020B0604020202020204" pitchFamily="34" charset="0"/>
                        </a:rPr>
                        <a:t>Sep 2020-Ago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200" b="1" i="0" u="none" strike="noStrike">
                          <a:solidFill>
                            <a:srgbClr val="000000"/>
                          </a:solidFill>
                          <a:effectLst/>
                          <a:latin typeface="Arial" panose="020B0604020202020204" pitchFamily="34" charset="0"/>
                        </a:rPr>
                        <a:t>Sep 2021-Ago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200" b="1" i="0" u="none" strike="noStrike">
                          <a:solidFill>
                            <a:srgbClr val="000000"/>
                          </a:solidFill>
                          <a:effectLst/>
                          <a:latin typeface="Arial" panose="020B0604020202020204" pitchFamily="34" charset="0"/>
                        </a:rPr>
                        <a:t>Sep 2022-Ago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577381577"/>
                  </a:ext>
                </a:extLst>
              </a:tr>
              <a:tr h="434938">
                <a:tc>
                  <a:txBody>
                    <a:bodyPr/>
                    <a:lstStyle/>
                    <a:p>
                      <a:pPr algn="l" rtl="0" fontAlgn="b"/>
                      <a:r>
                        <a:rPr lang="es-MX" sz="1200" b="0" i="0" u="none" strike="noStrike">
                          <a:solidFill>
                            <a:srgbClr val="000000"/>
                          </a:solidFill>
                          <a:effectLst/>
                          <a:latin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350474"/>
                  </a:ext>
                </a:extLst>
              </a:tr>
              <a:tr h="222773">
                <a:tc>
                  <a:txBody>
                    <a:bodyPr/>
                    <a:lstStyle/>
                    <a:p>
                      <a:pPr algn="l" rtl="0" fontAlgn="b"/>
                      <a:r>
                        <a:rPr lang="es-MX" sz="1200" b="0" i="0" u="none" strike="noStrike">
                          <a:solidFill>
                            <a:srgbClr val="000000"/>
                          </a:solidFill>
                          <a:effectLst/>
                          <a:latin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0662278"/>
                  </a:ext>
                </a:extLst>
              </a:tr>
              <a:tr h="647102">
                <a:tc>
                  <a:txBody>
                    <a:bodyPr/>
                    <a:lstStyle/>
                    <a:p>
                      <a:pPr algn="l" rtl="0" fontAlgn="b"/>
                      <a:r>
                        <a:rPr lang="es-MX" sz="1200" b="0" i="0" u="none" strike="noStrike">
                          <a:solidFill>
                            <a:srgbClr val="000000"/>
                          </a:solidFill>
                          <a:effectLst/>
                          <a:latin typeface="Arial" panose="020B0604020202020204" pitchFamily="34" charset="0"/>
                        </a:rPr>
                        <a:t>Administración y Evaluación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266062"/>
                  </a:ext>
                </a:extLst>
              </a:tr>
              <a:tr h="434938">
                <a:tc>
                  <a:txBody>
                    <a:bodyPr/>
                    <a:lstStyle/>
                    <a:p>
                      <a:pPr algn="l" rtl="0" fontAlgn="b"/>
                      <a:r>
                        <a:rPr lang="es-MX" sz="1200" b="0" i="0" u="none" strike="noStrike">
                          <a:solidFill>
                            <a:srgbClr val="000000"/>
                          </a:solidFill>
                          <a:effectLst/>
                          <a:latin typeface="Arial" panose="020B0604020202020204" pitchFamily="34" charset="0"/>
                        </a:rPr>
                        <a:t>Mecatrónica 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436417"/>
                  </a:ext>
                </a:extLst>
              </a:tr>
              <a:tr h="647102">
                <a:tc>
                  <a:txBody>
                    <a:bodyPr/>
                    <a:lstStyle/>
                    <a:p>
                      <a:pPr algn="l" rtl="0" fontAlgn="b"/>
                      <a:r>
                        <a:rPr lang="es-MX" sz="1200" b="0" i="0" u="none" strike="noStrike">
                          <a:solidFill>
                            <a:srgbClr val="000000"/>
                          </a:solidFill>
                          <a:effectLst/>
                          <a:latin typeface="Arial" panose="020B0604020202020204" pitchFamily="34" charset="0"/>
                        </a:rPr>
                        <a:t>Mecatrónica A. Instalaciones Elec.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027042"/>
                  </a:ext>
                </a:extLst>
              </a:tr>
              <a:tr h="636494">
                <a:tc>
                  <a:txBody>
                    <a:bodyPr/>
                    <a:lstStyle/>
                    <a:p>
                      <a:pPr algn="l" rtl="0" fontAlgn="b"/>
                      <a:r>
                        <a:rPr lang="es-MX" sz="12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84805"/>
                  </a:ext>
                </a:extLst>
              </a:tr>
              <a:tr h="668319">
                <a:tc>
                  <a:txBody>
                    <a:bodyPr/>
                    <a:lstStyle/>
                    <a:p>
                      <a:pPr algn="l" rtl="0" fontAlgn="b"/>
                      <a:r>
                        <a:rPr lang="es-MX" sz="1200" b="0" i="0" u="none" strike="noStrike">
                          <a:solidFill>
                            <a:srgbClr val="000000"/>
                          </a:solidFill>
                          <a:effectLst/>
                          <a:latin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chemeClr val="tx1"/>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chemeClr val="tx1"/>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90211978"/>
                  </a:ext>
                </a:extLst>
              </a:tr>
              <a:tr h="222773">
                <a:tc>
                  <a:txBody>
                    <a:bodyPr/>
                    <a:lstStyle/>
                    <a:p>
                      <a:pPr algn="l" rtl="0" fontAlgn="b"/>
                      <a:r>
                        <a:rPr lang="es-MX" sz="1200" b="0" i="0" u="none" strike="noStrike">
                          <a:solidFill>
                            <a:srgbClr val="000000"/>
                          </a:solidFill>
                          <a:effectLst/>
                          <a:latin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chemeClr val="tx1"/>
                          </a:solidFill>
                          <a:effectLst/>
                          <a:latin typeface="Arial" panose="020B0604020202020204" pitchFamily="34" charset="0"/>
                        </a:rPr>
                        <a:t>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chemeClr val="tx1"/>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8976923"/>
                  </a:ext>
                </a:extLst>
              </a:tr>
              <a:tr h="222773">
                <a:tc>
                  <a:txBody>
                    <a:bodyPr/>
                    <a:lstStyle/>
                    <a:p>
                      <a:pPr algn="l" rtl="0" fontAlgn="b"/>
                      <a:r>
                        <a:rPr lang="es-MX" sz="12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8.85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959338"/>
                  </a:ext>
                </a:extLst>
              </a:tr>
              <a:tr h="647102">
                <a:tc>
                  <a:txBody>
                    <a:bodyPr/>
                    <a:lstStyle/>
                    <a:p>
                      <a:pPr algn="l" rtl="0" fontAlgn="b"/>
                      <a:r>
                        <a:rPr lang="es-MX" sz="1200" b="0" i="0" u="none" strike="noStrike">
                          <a:solidFill>
                            <a:srgbClr val="000000"/>
                          </a:solidFill>
                          <a:effectLst/>
                          <a:latin typeface="Arial" panose="020B0604020202020204" pitchFamily="34" charset="0"/>
                        </a:rPr>
                        <a:t>Tecnologías de la Información y Comunicación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chemeClr val="tx1"/>
                          </a:solidFill>
                          <a:effectLst/>
                          <a:latin typeface="Arial" panose="020B0604020202020204" pitchFamily="34" charset="0"/>
                        </a:rPr>
                        <a:t>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chemeClr val="tx1"/>
                          </a:solidFill>
                          <a:effectLst/>
                          <a:latin typeface="Arial" panose="020B0604020202020204" pitchFamily="34" charset="0"/>
                        </a:rPr>
                        <a:t>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31973"/>
                  </a:ext>
                </a:extLst>
              </a:tr>
            </a:tbl>
          </a:graphicData>
        </a:graphic>
      </p:graphicFrame>
    </p:spTree>
    <p:extLst>
      <p:ext uri="{BB962C8B-B14F-4D97-AF65-F5344CB8AC3E}">
        <p14:creationId xmlns:p14="http://schemas.microsoft.com/office/powerpoint/2010/main" val="3501920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de Egreso con Cohorte Generacional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Gráfico 6"/>
          <p:cNvGraphicFramePr>
            <a:graphicFrameLocks/>
          </p:cNvGraphicFramePr>
          <p:nvPr>
            <p:extLst>
              <p:ext uri="{D42A27DB-BD31-4B8C-83A1-F6EECF244321}">
                <p14:modId xmlns:p14="http://schemas.microsoft.com/office/powerpoint/2010/main" val="148675659"/>
              </p:ext>
            </p:extLst>
          </p:nvPr>
        </p:nvGraphicFramePr>
        <p:xfrm>
          <a:off x="1400967" y="1314590"/>
          <a:ext cx="7891466" cy="60790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2932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556076"/>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de Egreso con Cohorte Generacional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8F368912-43C6-4291-A1F6-92E8E963C126}"/>
              </a:ext>
            </a:extLst>
          </p:cNvPr>
          <p:cNvGraphicFramePr>
            <a:graphicFrameLocks noGrp="1"/>
          </p:cNvGraphicFramePr>
          <p:nvPr>
            <p:extLst>
              <p:ext uri="{D42A27DB-BD31-4B8C-83A1-F6EECF244321}">
                <p14:modId xmlns:p14="http://schemas.microsoft.com/office/powerpoint/2010/main" val="3035564039"/>
              </p:ext>
            </p:extLst>
          </p:nvPr>
        </p:nvGraphicFramePr>
        <p:xfrm>
          <a:off x="1314284" y="1463933"/>
          <a:ext cx="8299451" cy="4628633"/>
        </p:xfrm>
        <a:graphic>
          <a:graphicData uri="http://schemas.openxmlformats.org/drawingml/2006/table">
            <a:tbl>
              <a:tblPr/>
              <a:tblGrid>
                <a:gridCol w="1638575">
                  <a:extLst>
                    <a:ext uri="{9D8B030D-6E8A-4147-A177-3AD203B41FA5}">
                      <a16:colId xmlns:a16="http://schemas.microsoft.com/office/drawing/2014/main" val="1634187083"/>
                    </a:ext>
                  </a:extLst>
                </a:gridCol>
                <a:gridCol w="1665219">
                  <a:extLst>
                    <a:ext uri="{9D8B030D-6E8A-4147-A177-3AD203B41FA5}">
                      <a16:colId xmlns:a16="http://schemas.microsoft.com/office/drawing/2014/main" val="1072112160"/>
                    </a:ext>
                  </a:extLst>
                </a:gridCol>
                <a:gridCol w="1665219">
                  <a:extLst>
                    <a:ext uri="{9D8B030D-6E8A-4147-A177-3AD203B41FA5}">
                      <a16:colId xmlns:a16="http://schemas.microsoft.com/office/drawing/2014/main" val="1819709313"/>
                    </a:ext>
                  </a:extLst>
                </a:gridCol>
                <a:gridCol w="1665219">
                  <a:extLst>
                    <a:ext uri="{9D8B030D-6E8A-4147-A177-3AD203B41FA5}">
                      <a16:colId xmlns:a16="http://schemas.microsoft.com/office/drawing/2014/main" val="3184080178"/>
                    </a:ext>
                  </a:extLst>
                </a:gridCol>
                <a:gridCol w="1665219">
                  <a:extLst>
                    <a:ext uri="{9D8B030D-6E8A-4147-A177-3AD203B41FA5}">
                      <a16:colId xmlns:a16="http://schemas.microsoft.com/office/drawing/2014/main" val="2134534060"/>
                    </a:ext>
                  </a:extLst>
                </a:gridCol>
              </a:tblGrid>
              <a:tr h="556702">
                <a:tc>
                  <a:txBody>
                    <a:bodyPr/>
                    <a:lstStyle/>
                    <a:p>
                      <a:pPr algn="ctr" rtl="0" fontAlgn="b"/>
                      <a:r>
                        <a:rPr lang="es-MX" sz="1600" b="1" i="0" u="none" strike="noStrike">
                          <a:solidFill>
                            <a:srgbClr val="000000"/>
                          </a:solidFill>
                          <a:effectLst/>
                          <a:latin typeface="Arial" panose="020B0604020202020204" pitchFamily="34" charset="0"/>
                        </a:rPr>
                        <a:t>PE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1" i="0" u="none" strike="noStrike">
                          <a:solidFill>
                            <a:srgbClr val="000000"/>
                          </a:solidFill>
                          <a:effectLst/>
                          <a:latin typeface="Arial" panose="020B0604020202020204" pitchFamily="34" charset="0"/>
                        </a:rPr>
                        <a:t>Sep 2020-Abr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1" i="0" u="none" strike="noStrike">
                          <a:solidFill>
                            <a:srgbClr val="000000"/>
                          </a:solidFill>
                          <a:effectLst/>
                          <a:latin typeface="Arial" panose="020B0604020202020204" pitchFamily="34" charset="0"/>
                        </a:rPr>
                        <a:t>Sep 2021-Abr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1" i="0" u="none" strike="noStrike">
                          <a:solidFill>
                            <a:srgbClr val="000000"/>
                          </a:solidFill>
                          <a:effectLst/>
                          <a:latin typeface="Arial" panose="020B0604020202020204" pitchFamily="34" charset="0"/>
                        </a:rPr>
                        <a:t>Sep 2019-Abr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1" i="0" u="none" strike="noStrike">
                          <a:solidFill>
                            <a:srgbClr val="000000"/>
                          </a:solidFill>
                          <a:effectLst/>
                          <a:latin typeface="Arial" panose="020B0604020202020204" pitchFamily="34" charset="0"/>
                        </a:rPr>
                        <a:t>Sep 2023-Abr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982742532"/>
                  </a:ext>
                </a:extLst>
              </a:tr>
              <a:tr h="475516">
                <a:tc>
                  <a:txBody>
                    <a:bodyPr/>
                    <a:lstStyle/>
                    <a:p>
                      <a:pPr algn="l" rtl="0" fontAlgn="b"/>
                      <a:r>
                        <a:rPr lang="es-MX" sz="1600" b="0" i="0" u="none" strike="noStrike">
                          <a:solidFill>
                            <a:srgbClr val="000000"/>
                          </a:solidFill>
                          <a:effectLst/>
                          <a:latin typeface="Arial" panose="020B0604020202020204" pitchFamily="34" charset="0"/>
                        </a:rPr>
                        <a:t>Procesos Bioalimentarios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765430"/>
                  </a:ext>
                </a:extLst>
              </a:tr>
              <a:tr h="243557">
                <a:tc>
                  <a:txBody>
                    <a:bodyPr/>
                    <a:lstStyle/>
                    <a:p>
                      <a:pPr algn="l" rtl="0" fontAlgn="b"/>
                      <a:r>
                        <a:rPr lang="es-MX" sz="1600" b="0" i="0" u="none" strike="noStrike">
                          <a:solidFill>
                            <a:srgbClr val="000000"/>
                          </a:solidFill>
                          <a:effectLst/>
                          <a:latin typeface="Arial" panose="020B0604020202020204" pitchFamily="34" charset="0"/>
                        </a:rPr>
                        <a:t>Metalmecánica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362579"/>
                  </a:ext>
                </a:extLst>
              </a:tr>
              <a:tr h="707475">
                <a:tc>
                  <a:txBody>
                    <a:bodyPr/>
                    <a:lstStyle/>
                    <a:p>
                      <a:pPr algn="l" rtl="0" fontAlgn="ctr"/>
                      <a:r>
                        <a:rPr lang="es-ES" sz="1600" b="0" i="0" u="none" strike="noStrike">
                          <a:solidFill>
                            <a:srgbClr val="000000"/>
                          </a:solidFill>
                          <a:effectLst/>
                          <a:latin typeface="Arial" panose="020B0604020202020204" pitchFamily="34" charset="0"/>
                        </a:rPr>
                        <a:t>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072742"/>
                  </a:ext>
                </a:extLst>
              </a:tr>
              <a:tr h="243557">
                <a:tc>
                  <a:txBody>
                    <a:bodyPr/>
                    <a:lstStyle/>
                    <a:p>
                      <a:pPr algn="l" rtl="0" fontAlgn="b"/>
                      <a:r>
                        <a:rPr lang="es-MX" sz="1600" b="0" i="0" u="none" strike="noStrike">
                          <a:solidFill>
                            <a:srgbClr val="000000"/>
                          </a:solidFill>
                          <a:effectLst/>
                          <a:latin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421667"/>
                  </a:ext>
                </a:extLst>
              </a:tr>
              <a:tr h="591496">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2574599"/>
                  </a:ext>
                </a:extLst>
              </a:tr>
              <a:tr h="475516">
                <a:tc>
                  <a:txBody>
                    <a:bodyPr/>
                    <a:lstStyle/>
                    <a:p>
                      <a:pPr algn="l" rtl="0" fontAlgn="b"/>
                      <a:r>
                        <a:rPr lang="es-MX" sz="1600" b="0" i="0" u="none" strike="noStrike">
                          <a:solidFill>
                            <a:srgbClr val="000000"/>
                          </a:solidFill>
                          <a:effectLst/>
                          <a:latin typeface="Arial" panose="020B0604020202020204" pitchFamily="34" charset="0"/>
                        </a:rPr>
                        <a:t>Desarrollo Turístico Sustentable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8.91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206578"/>
                  </a:ext>
                </a:extLst>
              </a:tr>
              <a:tr h="243557">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14778"/>
                  </a:ext>
                </a:extLst>
              </a:tr>
              <a:tr h="463918">
                <a:tc>
                  <a:txBody>
                    <a:bodyPr/>
                    <a:lstStyle/>
                    <a:p>
                      <a:pPr algn="l" fontAlgn="b"/>
                      <a:r>
                        <a:rPr lang="es-ES" sz="1600" b="0" i="0" u="none" strike="noStrike">
                          <a:solidFill>
                            <a:srgbClr val="000000"/>
                          </a:solidFill>
                          <a:effectLst/>
                          <a:latin typeface="Calibri" panose="020F0502020204030204" pitchFamily="34" charset="0"/>
                        </a:rPr>
                        <a:t>Desarrollo y Gestión de Software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428497"/>
                  </a:ext>
                </a:extLst>
              </a:tr>
            </a:tbl>
          </a:graphicData>
        </a:graphic>
      </p:graphicFrame>
    </p:spTree>
    <p:extLst>
      <p:ext uri="{BB962C8B-B14F-4D97-AF65-F5344CB8AC3E}">
        <p14:creationId xmlns:p14="http://schemas.microsoft.com/office/powerpoint/2010/main" val="402997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523418"/>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Promedio de Egreso con Cohorte Generacional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00000000-0008-0000-0600-000004000000}"/>
              </a:ext>
            </a:extLst>
          </p:cNvPr>
          <p:cNvGraphicFramePr>
            <a:graphicFrameLocks/>
          </p:cNvGraphicFramePr>
          <p:nvPr>
            <p:extLst>
              <p:ext uri="{D42A27DB-BD31-4B8C-83A1-F6EECF244321}">
                <p14:modId xmlns:p14="http://schemas.microsoft.com/office/powerpoint/2010/main" val="2723603695"/>
              </p:ext>
            </p:extLst>
          </p:nvPr>
        </p:nvGraphicFramePr>
        <p:xfrm>
          <a:off x="822325" y="1416050"/>
          <a:ext cx="8867775" cy="54808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567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435334" y="1051832"/>
            <a:ext cx="5822731" cy="707886"/>
          </a:xfrm>
          <a:prstGeom prst="rect">
            <a:avLst/>
          </a:prstGeom>
          <a:noFill/>
        </p:spPr>
        <p:txBody>
          <a:bodyPr wrap="square" rtlCol="0">
            <a:spAutoFit/>
          </a:bodyPr>
          <a:lstStyle/>
          <a:p>
            <a:pPr lvl="0" algn="ctr">
              <a:defRPr/>
            </a:pPr>
            <a:r>
              <a:rPr lang="es-MX" sz="2400" b="1" i="1" dirty="0">
                <a:solidFill>
                  <a:srgbClr val="ED7D31">
                    <a:lumMod val="75000"/>
                  </a:srgbClr>
                </a:solidFill>
                <a:latin typeface="Arial" panose="020B0604020202020204" pitchFamily="34" charset="0"/>
                <a:cs typeface="Arial" panose="020B0604020202020204" pitchFamily="34" charset="0"/>
              </a:rPr>
              <a:t>Resultados de EGETSU</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sp>
        <p:nvSpPr>
          <p:cNvPr id="7" name="Rectángulo 6"/>
          <p:cNvSpPr/>
          <p:nvPr/>
        </p:nvSpPr>
        <p:spPr>
          <a:xfrm>
            <a:off x="1765300" y="2687766"/>
            <a:ext cx="8012787" cy="1080296"/>
          </a:xfrm>
          <a:prstGeom prst="rect">
            <a:avLst/>
          </a:prstGeom>
        </p:spPr>
        <p:txBody>
          <a:bodyPr wrap="square">
            <a:spAutoFit/>
          </a:bodyPr>
          <a:lstStyle/>
          <a:p>
            <a:pPr algn="just">
              <a:lnSpc>
                <a:spcPct val="107000"/>
              </a:lnSpc>
            </a:pPr>
            <a:r>
              <a:rPr lang="es-MX" sz="2000" dirty="0">
                <a:solidFill>
                  <a:prstClr val="black"/>
                </a:solidFill>
                <a:latin typeface="Arial" panose="020B0604020202020204" pitchFamily="34" charset="0"/>
                <a:ea typeface="Calibri" panose="020F0502020204030204" pitchFamily="34" charset="0"/>
                <a:cs typeface="Times New Roman" panose="02020603050405020304" pitchFamily="18" charset="0"/>
              </a:rPr>
              <a:t>Para no realizar la aplicación del EGETSU se pidió autorización al H. Consejo Directivo, teniendo la aprobación a través del Acuerdo SO/52/28</a:t>
            </a:r>
            <a:endParaRPr lang="es-MX" sz="20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637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 de PTC con reconocimiento al Perfil Deseable por PRODEP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917642806"/>
              </p:ext>
            </p:extLst>
          </p:nvPr>
        </p:nvGraphicFramePr>
        <p:xfrm>
          <a:off x="1460500" y="1743659"/>
          <a:ext cx="7772399" cy="3962400"/>
        </p:xfrm>
        <a:graphic>
          <a:graphicData uri="http://schemas.openxmlformats.org/drawingml/2006/table">
            <a:tbl>
              <a:tblPr/>
              <a:tblGrid>
                <a:gridCol w="3037943">
                  <a:extLst>
                    <a:ext uri="{9D8B030D-6E8A-4147-A177-3AD203B41FA5}">
                      <a16:colId xmlns:a16="http://schemas.microsoft.com/office/drawing/2014/main" val="2475932320"/>
                    </a:ext>
                  </a:extLst>
                </a:gridCol>
                <a:gridCol w="1183614">
                  <a:extLst>
                    <a:ext uri="{9D8B030D-6E8A-4147-A177-3AD203B41FA5}">
                      <a16:colId xmlns:a16="http://schemas.microsoft.com/office/drawing/2014/main" val="2199860430"/>
                    </a:ext>
                  </a:extLst>
                </a:gridCol>
                <a:gridCol w="1183614">
                  <a:extLst>
                    <a:ext uri="{9D8B030D-6E8A-4147-A177-3AD203B41FA5}">
                      <a16:colId xmlns:a16="http://schemas.microsoft.com/office/drawing/2014/main" val="39223345"/>
                    </a:ext>
                  </a:extLst>
                </a:gridCol>
                <a:gridCol w="1183614">
                  <a:extLst>
                    <a:ext uri="{9D8B030D-6E8A-4147-A177-3AD203B41FA5}">
                      <a16:colId xmlns:a16="http://schemas.microsoft.com/office/drawing/2014/main" val="1169887031"/>
                    </a:ext>
                  </a:extLst>
                </a:gridCol>
                <a:gridCol w="1183614">
                  <a:extLst>
                    <a:ext uri="{9D8B030D-6E8A-4147-A177-3AD203B41FA5}">
                      <a16:colId xmlns:a16="http://schemas.microsoft.com/office/drawing/2014/main" val="3557201070"/>
                    </a:ext>
                  </a:extLst>
                </a:gridCol>
              </a:tblGrid>
              <a:tr h="331515">
                <a:tc>
                  <a:txBody>
                    <a:bodyPr/>
                    <a:lstStyle/>
                    <a:p>
                      <a:pPr algn="ctr" rtl="0" fontAlgn="ctr"/>
                      <a:r>
                        <a:rPr lang="es-MX" sz="16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nov-21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nov-22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rPr>
                        <a:t>nov-23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dirty="0">
                          <a:solidFill>
                            <a:srgbClr val="000000"/>
                          </a:solidFill>
                          <a:effectLst/>
                          <a:latin typeface="Arial" panose="020B0604020202020204" pitchFamily="34" charset="0"/>
                        </a:rPr>
                        <a:t>nov-24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862022044"/>
                  </a:ext>
                </a:extLst>
              </a:tr>
              <a:tr h="331515">
                <a:tc>
                  <a:txBody>
                    <a:bodyPr/>
                    <a:lstStyle/>
                    <a:p>
                      <a:pPr algn="l" rtl="0" fontAlgn="b"/>
                      <a:r>
                        <a:rPr lang="es-MX" sz="1600" b="0" i="0" u="none" strike="noStrike" dirty="0">
                          <a:solidFill>
                            <a:srgbClr val="000000"/>
                          </a:solidFill>
                          <a:effectLst/>
                          <a:latin typeface="Arial" panose="020B0604020202020204" pitchFamily="34" charset="0"/>
                        </a:rPr>
                        <a:t>Procesos </a:t>
                      </a:r>
                      <a:r>
                        <a:rPr lang="es-MX" sz="1600" b="0" i="0" u="none" strike="noStrike" dirty="0" err="1">
                          <a:solidFill>
                            <a:srgbClr val="000000"/>
                          </a:solidFill>
                          <a:effectLst/>
                          <a:latin typeface="Arial" panose="020B0604020202020204" pitchFamily="34" charset="0"/>
                        </a:rPr>
                        <a:t>Bioalimentarios</a:t>
                      </a:r>
                      <a:endParaRPr lang="es-MX" sz="16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0" i="0" u="none" strike="noStrike" dirty="0">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06040"/>
                  </a:ext>
                </a:extLst>
              </a:tr>
              <a:tr h="331515">
                <a:tc>
                  <a:txBody>
                    <a:bodyPr/>
                    <a:lstStyle/>
                    <a:p>
                      <a:pPr algn="l" rtl="0" fontAlgn="b"/>
                      <a:r>
                        <a:rPr lang="es-MX" sz="1600" b="0" i="0" u="none" strike="noStrike" dirty="0">
                          <a:solidFill>
                            <a:srgbClr val="000000"/>
                          </a:solidFill>
                          <a:effectLst/>
                          <a:latin typeface="Arial" panose="020B0604020202020204" pitchFamily="34" charset="0"/>
                        </a:rPr>
                        <a:t>Metalmecánica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1" i="0" u="none" strike="noStrike" dirty="0">
                          <a:solidFill>
                            <a:srgbClr val="FF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86104"/>
                  </a:ext>
                </a:extLst>
              </a:tr>
              <a:tr h="647246">
                <a:tc>
                  <a:txBody>
                    <a:bodyPr/>
                    <a:lstStyle/>
                    <a:p>
                      <a:pPr algn="l" rtl="0" fontAlgn="b"/>
                      <a:r>
                        <a:rPr lang="es-MX" sz="1600" b="0" i="0" u="none" strike="noStrike" dirty="0">
                          <a:solidFill>
                            <a:srgbClr val="000000"/>
                          </a:solidFill>
                          <a:effectLst/>
                          <a:latin typeface="Arial" panose="020B0604020202020204" pitchFamily="34" charset="0"/>
                        </a:rPr>
                        <a:t>Gestión de Negocios y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0" i="0" u="none" strike="noStrike" dirty="0">
                          <a:solidFill>
                            <a:srgbClr val="000000"/>
                          </a:solidFill>
                          <a:effectLst/>
                          <a:latin typeface="Arial" panose="020B0604020202020204" pitchFamily="34" charset="0"/>
                        </a:rPr>
                        <a:t>57.14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0" i="0" u="none" strike="noStrike" dirty="0">
                          <a:solidFill>
                            <a:srgbClr val="000000"/>
                          </a:solidFill>
                          <a:effectLst/>
                          <a:latin typeface="Arial" panose="020B0604020202020204" pitchFamily="34" charset="0"/>
                        </a:rPr>
                        <a:t>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246006"/>
                  </a:ext>
                </a:extLst>
              </a:tr>
              <a:tr h="331515">
                <a:tc>
                  <a:txBody>
                    <a:bodyPr/>
                    <a:lstStyle/>
                    <a:p>
                      <a:pPr algn="l" rtl="0" fontAlgn="b"/>
                      <a:r>
                        <a:rPr lang="es-MX" sz="1600" b="0" i="0" u="none" strike="noStrike">
                          <a:solidFill>
                            <a:srgbClr val="000000"/>
                          </a:solidFill>
                          <a:effectLst/>
                          <a:latin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131366"/>
                  </a:ext>
                </a:extLst>
              </a:tr>
              <a:tr h="331515">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0" i="0" u="none" strike="noStrike" dirty="0">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0" i="0" u="none" strike="noStrike" dirty="0">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327447"/>
                  </a:ext>
                </a:extLst>
              </a:tr>
              <a:tr h="647246">
                <a:tc>
                  <a:txBody>
                    <a:bodyPr/>
                    <a:lstStyle/>
                    <a:p>
                      <a:pPr algn="l" rtl="0" fontAlgn="b"/>
                      <a:r>
                        <a:rPr lang="es-MX" sz="1600" b="0" i="0" u="none" strike="noStrike">
                          <a:solidFill>
                            <a:srgbClr val="000000"/>
                          </a:solidFill>
                          <a:effectLst/>
                          <a:latin typeface="Arial" panose="020B0604020202020204" pitchFamily="34" charset="0"/>
                        </a:rPr>
                        <a:t>Gestión de Desarrollo Turístico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1" i="0" u="none" strike="noStrike" dirty="0">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840868"/>
                  </a:ext>
                </a:extLst>
              </a:tr>
              <a:tr h="331515">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1" i="0" u="none" strike="noStrike">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788076"/>
                  </a:ext>
                </a:extLst>
              </a:tr>
              <a:tr h="678818">
                <a:tc>
                  <a:txBody>
                    <a:bodyPr/>
                    <a:lstStyle/>
                    <a:p>
                      <a:pPr algn="l" rtl="0" fontAlgn="b"/>
                      <a:r>
                        <a:rPr lang="es-MX" sz="1600" b="0" i="0" u="none" strike="noStrike">
                          <a:solidFill>
                            <a:srgbClr val="000000"/>
                          </a:solidFill>
                          <a:effectLst/>
                          <a:latin typeface="Arial" panose="020B0604020202020204" pitchFamily="34" charset="0"/>
                        </a:rPr>
                        <a:t>Tecnologías de la Información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2000" b="0" i="0" u="none" strike="noStrike">
                          <a:solidFill>
                            <a:srgbClr val="000000"/>
                          </a:solidFill>
                          <a:effectLst/>
                          <a:latin typeface="Arial" panose="020B0604020202020204" pitchFamily="34" charset="0"/>
                        </a:rPr>
                        <a:t>85.71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0" i="0" u="none" strike="noStrike" dirty="0">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000" b="1" i="0" u="none" strike="noStrike" dirty="0">
                          <a:solidFill>
                            <a:srgbClr val="FF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05017"/>
                  </a:ext>
                </a:extLst>
              </a:tr>
            </a:tbl>
          </a:graphicData>
        </a:graphic>
      </p:graphicFrame>
    </p:spTree>
    <p:extLst>
      <p:ext uri="{BB962C8B-B14F-4D97-AF65-F5344CB8AC3E}">
        <p14:creationId xmlns:p14="http://schemas.microsoft.com/office/powerpoint/2010/main" val="1254115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 de PTC con reconocimiento al Perfil Deseable por PRODEP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50%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10" name="Gráfico 9">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3996091702"/>
              </p:ext>
            </p:extLst>
          </p:nvPr>
        </p:nvGraphicFramePr>
        <p:xfrm>
          <a:off x="1308101" y="1689892"/>
          <a:ext cx="8382000" cy="51363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2453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 de Planes de estudios actualizados Nivel TSU</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100%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7F291049-FBE3-4DFF-839F-84BB18EDF296}"/>
              </a:ext>
            </a:extLst>
          </p:cNvPr>
          <p:cNvGraphicFramePr>
            <a:graphicFrameLocks noGrp="1"/>
          </p:cNvGraphicFramePr>
          <p:nvPr>
            <p:extLst>
              <p:ext uri="{D42A27DB-BD31-4B8C-83A1-F6EECF244321}">
                <p14:modId xmlns:p14="http://schemas.microsoft.com/office/powerpoint/2010/main" val="2771275750"/>
              </p:ext>
            </p:extLst>
          </p:nvPr>
        </p:nvGraphicFramePr>
        <p:xfrm>
          <a:off x="393700" y="1414383"/>
          <a:ext cx="4311867" cy="1107996"/>
        </p:xfrm>
        <a:graphic>
          <a:graphicData uri="http://schemas.openxmlformats.org/drawingml/2006/table">
            <a:tbl>
              <a:tblPr/>
              <a:tblGrid>
                <a:gridCol w="839223">
                  <a:extLst>
                    <a:ext uri="{9D8B030D-6E8A-4147-A177-3AD203B41FA5}">
                      <a16:colId xmlns:a16="http://schemas.microsoft.com/office/drawing/2014/main" val="600373636"/>
                    </a:ext>
                  </a:extLst>
                </a:gridCol>
                <a:gridCol w="868161">
                  <a:extLst>
                    <a:ext uri="{9D8B030D-6E8A-4147-A177-3AD203B41FA5}">
                      <a16:colId xmlns:a16="http://schemas.microsoft.com/office/drawing/2014/main" val="431428275"/>
                    </a:ext>
                  </a:extLst>
                </a:gridCol>
                <a:gridCol w="868161">
                  <a:extLst>
                    <a:ext uri="{9D8B030D-6E8A-4147-A177-3AD203B41FA5}">
                      <a16:colId xmlns:a16="http://schemas.microsoft.com/office/drawing/2014/main" val="292812437"/>
                    </a:ext>
                  </a:extLst>
                </a:gridCol>
                <a:gridCol w="868161">
                  <a:extLst>
                    <a:ext uri="{9D8B030D-6E8A-4147-A177-3AD203B41FA5}">
                      <a16:colId xmlns:a16="http://schemas.microsoft.com/office/drawing/2014/main" val="1276596366"/>
                    </a:ext>
                  </a:extLst>
                </a:gridCol>
                <a:gridCol w="868161">
                  <a:extLst>
                    <a:ext uri="{9D8B030D-6E8A-4147-A177-3AD203B41FA5}">
                      <a16:colId xmlns:a16="http://schemas.microsoft.com/office/drawing/2014/main" val="2504287890"/>
                    </a:ext>
                  </a:extLst>
                </a:gridCol>
              </a:tblGrid>
              <a:tr h="622299">
                <a:tc>
                  <a:txBody>
                    <a:bodyPr/>
                    <a:lstStyle/>
                    <a:p>
                      <a:pPr algn="ctr" rtl="0" fontAlgn="ctr"/>
                      <a:r>
                        <a:rPr lang="es-MX" sz="1600" b="0" i="0" u="none" strike="noStrike" dirty="0">
                          <a:solidFill>
                            <a:srgbClr val="000000"/>
                          </a:solidFill>
                          <a:effectLst/>
                          <a:latin typeface="Arial" panose="020B0604020202020204" pitchFamily="34" charset="0"/>
                        </a:rPr>
                        <a:t>PE TSU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dirty="0" err="1">
                          <a:solidFill>
                            <a:srgbClr val="000000"/>
                          </a:solidFill>
                          <a:effectLst/>
                          <a:latin typeface="Arial" panose="020B0604020202020204" pitchFamily="34" charset="0"/>
                        </a:rPr>
                        <a:t>Sep</a:t>
                      </a:r>
                      <a:r>
                        <a:rPr lang="es-MX" sz="1600" b="0" i="0" u="none" strike="noStrike" dirty="0">
                          <a:solidFill>
                            <a:srgbClr val="000000"/>
                          </a:solidFill>
                          <a:effectLst/>
                          <a:latin typeface="Arial" panose="020B0604020202020204" pitchFamily="34" charset="0"/>
                        </a:rPr>
                        <a:t>-Dic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4113269621"/>
                  </a:ext>
                </a:extLst>
              </a:tr>
              <a:tr h="485697">
                <a:tc>
                  <a:txBody>
                    <a:bodyPr/>
                    <a:lstStyle/>
                    <a:p>
                      <a:pPr algn="ctr" rtl="0" fontAlgn="b"/>
                      <a:r>
                        <a:rPr lang="es-MX" sz="1600" b="0" i="0" u="none" strike="noStrike">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282525"/>
                  </a:ext>
                </a:extLst>
              </a:tr>
            </a:tbl>
          </a:graphicData>
        </a:graphic>
      </p:graphicFrame>
      <p:graphicFrame>
        <p:nvGraphicFramePr>
          <p:cNvPr id="10" name="Gráfico 9">
            <a:extLst>
              <a:ext uri="{FF2B5EF4-FFF2-40B4-BE49-F238E27FC236}">
                <a16:creationId xmlns:a16="http://schemas.microsoft.com/office/drawing/2014/main" id="{00000000-0008-0000-0E00-000004000000}"/>
              </a:ext>
            </a:extLst>
          </p:cNvPr>
          <p:cNvGraphicFramePr>
            <a:graphicFrameLocks/>
          </p:cNvGraphicFramePr>
          <p:nvPr>
            <p:extLst>
              <p:ext uri="{D42A27DB-BD31-4B8C-83A1-F6EECF244321}">
                <p14:modId xmlns:p14="http://schemas.microsoft.com/office/powerpoint/2010/main" val="1988153495"/>
              </p:ext>
            </p:extLst>
          </p:nvPr>
        </p:nvGraphicFramePr>
        <p:xfrm>
          <a:off x="2571970" y="3351172"/>
          <a:ext cx="6705598" cy="27909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90459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571969" y="654050"/>
            <a:ext cx="7346731" cy="1107996"/>
          </a:xfrm>
          <a:prstGeom prst="rect">
            <a:avLst/>
          </a:prstGeom>
          <a:noFill/>
        </p:spPr>
        <p:txBody>
          <a:bodyPr wrap="square" rtlCol="0">
            <a:spAutoFit/>
          </a:bodyPr>
          <a:lstStyle/>
          <a:p>
            <a:pPr algn="ctr">
              <a:defRPr/>
            </a:pP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CALIDAD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 de Planes de estudios actualizados Nivel Ing./Lic.</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100%</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D839D078-14DF-459B-95DD-85FE8EB2CAC6}"/>
              </a:ext>
            </a:extLst>
          </p:cNvPr>
          <p:cNvGraphicFramePr>
            <a:graphicFrameLocks noGrp="1"/>
          </p:cNvGraphicFramePr>
          <p:nvPr>
            <p:extLst>
              <p:ext uri="{D42A27DB-BD31-4B8C-83A1-F6EECF244321}">
                <p14:modId xmlns:p14="http://schemas.microsoft.com/office/powerpoint/2010/main" val="3788193044"/>
              </p:ext>
            </p:extLst>
          </p:nvPr>
        </p:nvGraphicFramePr>
        <p:xfrm>
          <a:off x="241300" y="1625520"/>
          <a:ext cx="4648200" cy="857330"/>
        </p:xfrm>
        <a:graphic>
          <a:graphicData uri="http://schemas.openxmlformats.org/drawingml/2006/table">
            <a:tbl>
              <a:tblPr/>
              <a:tblGrid>
                <a:gridCol w="904684">
                  <a:extLst>
                    <a:ext uri="{9D8B030D-6E8A-4147-A177-3AD203B41FA5}">
                      <a16:colId xmlns:a16="http://schemas.microsoft.com/office/drawing/2014/main" val="4133708151"/>
                    </a:ext>
                  </a:extLst>
                </a:gridCol>
                <a:gridCol w="935879">
                  <a:extLst>
                    <a:ext uri="{9D8B030D-6E8A-4147-A177-3AD203B41FA5}">
                      <a16:colId xmlns:a16="http://schemas.microsoft.com/office/drawing/2014/main" val="1395429036"/>
                    </a:ext>
                  </a:extLst>
                </a:gridCol>
                <a:gridCol w="935879">
                  <a:extLst>
                    <a:ext uri="{9D8B030D-6E8A-4147-A177-3AD203B41FA5}">
                      <a16:colId xmlns:a16="http://schemas.microsoft.com/office/drawing/2014/main" val="508312475"/>
                    </a:ext>
                  </a:extLst>
                </a:gridCol>
                <a:gridCol w="935879">
                  <a:extLst>
                    <a:ext uri="{9D8B030D-6E8A-4147-A177-3AD203B41FA5}">
                      <a16:colId xmlns:a16="http://schemas.microsoft.com/office/drawing/2014/main" val="337782503"/>
                    </a:ext>
                  </a:extLst>
                </a:gridCol>
                <a:gridCol w="935879">
                  <a:extLst>
                    <a:ext uri="{9D8B030D-6E8A-4147-A177-3AD203B41FA5}">
                      <a16:colId xmlns:a16="http://schemas.microsoft.com/office/drawing/2014/main" val="209737396"/>
                    </a:ext>
                  </a:extLst>
                </a:gridCol>
              </a:tblGrid>
              <a:tr h="566944">
                <a:tc>
                  <a:txBody>
                    <a:bodyPr/>
                    <a:lstStyle/>
                    <a:p>
                      <a:pPr algn="ctr" rtl="0" fontAlgn="ctr"/>
                      <a:r>
                        <a:rPr lang="es-MX" sz="1600" b="0" i="0" u="none" strike="noStrike" dirty="0">
                          <a:solidFill>
                            <a:srgbClr val="000000"/>
                          </a:solidFill>
                          <a:effectLst/>
                          <a:latin typeface="Arial" panose="020B0604020202020204" pitchFamily="34" charset="0"/>
                        </a:rPr>
                        <a:t>PE ING/LIC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dirty="0" err="1">
                          <a:solidFill>
                            <a:srgbClr val="000000"/>
                          </a:solidFill>
                          <a:effectLst/>
                          <a:latin typeface="Arial" panose="020B0604020202020204" pitchFamily="34" charset="0"/>
                        </a:rPr>
                        <a:t>Sep</a:t>
                      </a:r>
                      <a:r>
                        <a:rPr lang="es-MX" sz="1600" b="0" i="0" u="none" strike="noStrike" dirty="0">
                          <a:solidFill>
                            <a:srgbClr val="000000"/>
                          </a:solidFill>
                          <a:effectLst/>
                          <a:latin typeface="Arial" panose="020B0604020202020204" pitchFamily="34" charset="0"/>
                        </a:rPr>
                        <a:t>-Dic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308816187"/>
                  </a:ext>
                </a:extLst>
              </a:tr>
              <a:tr h="290386">
                <a:tc>
                  <a:txBody>
                    <a:bodyPr/>
                    <a:lstStyle/>
                    <a:p>
                      <a:pPr algn="ctr" rtl="0" fontAlgn="b"/>
                      <a:r>
                        <a:rPr lang="es-MX" sz="1600" b="0" i="0" u="none" strike="noStrike">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4300227"/>
                  </a:ext>
                </a:extLst>
              </a:tr>
            </a:tbl>
          </a:graphicData>
        </a:graphic>
      </p:graphicFrame>
      <p:graphicFrame>
        <p:nvGraphicFramePr>
          <p:cNvPr id="8" name="Gráfico 7">
            <a:extLst>
              <a:ext uri="{FF2B5EF4-FFF2-40B4-BE49-F238E27FC236}">
                <a16:creationId xmlns:a16="http://schemas.microsoft.com/office/drawing/2014/main" id="{00000000-0008-0000-0E00-000005000000}"/>
              </a:ext>
            </a:extLst>
          </p:cNvPr>
          <p:cNvGraphicFramePr>
            <a:graphicFrameLocks/>
          </p:cNvGraphicFramePr>
          <p:nvPr>
            <p:extLst>
              <p:ext uri="{D42A27DB-BD31-4B8C-83A1-F6EECF244321}">
                <p14:modId xmlns:p14="http://schemas.microsoft.com/office/powerpoint/2010/main" val="1459131717"/>
              </p:ext>
            </p:extLst>
          </p:nvPr>
        </p:nvGraphicFramePr>
        <p:xfrm>
          <a:off x="3594100" y="2508249"/>
          <a:ext cx="6019800" cy="41199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1656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3517900" y="1187450"/>
            <a:ext cx="4572000" cy="400110"/>
          </a:xfrm>
          <a:prstGeom prst="rect">
            <a:avLst/>
          </a:prstGeom>
          <a:noFill/>
        </p:spPr>
        <p:txBody>
          <a:bodyPr wrap="square" rtlCol="0">
            <a:spAutoFit/>
          </a:bodyPr>
          <a:lstStyle/>
          <a:p>
            <a:pPr algn="ctr">
              <a:defRPr/>
            </a:pPr>
            <a:r>
              <a:rPr lang="es-MX" sz="2000" b="1" dirty="0">
                <a:solidFill>
                  <a:srgbClr val="4F81BD">
                    <a:lumMod val="50000"/>
                  </a:srgbClr>
                </a:solidFill>
                <a:latin typeface="Arial" panose="020B0604020202020204" pitchFamily="34" charset="0"/>
                <a:cs typeface="Arial" panose="020B0604020202020204" pitchFamily="34" charset="0"/>
              </a:rPr>
              <a:t>B. INDICADORES DE PROCESO </a:t>
            </a:r>
          </a:p>
        </p:txBody>
      </p:sp>
      <p:sp>
        <p:nvSpPr>
          <p:cNvPr id="5" name="CuadroTexto 4"/>
          <p:cNvSpPr txBox="1"/>
          <p:nvPr/>
        </p:nvSpPr>
        <p:spPr>
          <a:xfrm>
            <a:off x="1917701" y="1911607"/>
            <a:ext cx="8534400" cy="4093428"/>
          </a:xfrm>
          <a:prstGeom prst="rect">
            <a:avLst/>
          </a:prstGeom>
          <a:noFill/>
        </p:spPr>
        <p:txBody>
          <a:bodyPr wrap="square" rtlCol="0">
            <a:spAutoFit/>
          </a:bodyPr>
          <a:lstStyle>
            <a:defPPr>
              <a:defRPr lang="es-MX"/>
            </a:defPPr>
            <a:lvl1pPr marL="342900" marR="0" lvl="0" indent="-342900" fontAlgn="auto">
              <a:lnSpc>
                <a:spcPct val="100000"/>
              </a:lnSpc>
              <a:spcBef>
                <a:spcPts val="0"/>
              </a:spcBef>
              <a:spcAft>
                <a:spcPts val="0"/>
              </a:spcAft>
              <a:buClrTx/>
              <a:buSzTx/>
              <a:buFontTx/>
              <a:buAutoNum type="arabicPeriod"/>
              <a:tabLst/>
              <a:defRPr kumimoji="0" sz="2000" b="0" i="0" u="none" strike="noStrike" kern="0" cap="none" spc="0" normalizeH="0" baseline="0">
                <a:ln>
                  <a:noFill/>
                </a:ln>
                <a:solidFill>
                  <a:schemeClr val="accent6">
                    <a:lumMod val="50000"/>
                  </a:schemeClr>
                </a:solidFill>
                <a:effectLst/>
                <a:uLnTx/>
                <a:uFillTx/>
                <a:latin typeface="Arial" panose="020B0604020202020204" pitchFamily="34" charset="0"/>
                <a:cs typeface="Arial" panose="020B0604020202020204" pitchFamily="34" charset="0"/>
              </a:defRPr>
            </a:lvl1pPr>
          </a:lstStyle>
          <a:p>
            <a:r>
              <a:rPr lang="es-ES" dirty="0"/>
              <a:t>Porcentaje de PTC con adecuada distribución académica</a:t>
            </a:r>
          </a:p>
          <a:p>
            <a:r>
              <a:rPr lang="es-ES" dirty="0"/>
              <a:t>Porcentaje de PA con 25 horas o menos totales académicas</a:t>
            </a:r>
          </a:p>
          <a:p>
            <a:r>
              <a:rPr lang="es-ES" dirty="0"/>
              <a:t>Promedios cuatrimestrales por grupo</a:t>
            </a:r>
          </a:p>
          <a:p>
            <a:r>
              <a:rPr lang="es-ES" dirty="0"/>
              <a:t>Cumplimiento cuatrimestral de Programas de Estudio</a:t>
            </a:r>
          </a:p>
          <a:p>
            <a:r>
              <a:rPr lang="es-ES" dirty="0"/>
              <a:t>% de terminación de Estadías.</a:t>
            </a:r>
          </a:p>
          <a:p>
            <a:r>
              <a:rPr lang="es-ES" dirty="0"/>
              <a:t>% de empresas evaluadas.</a:t>
            </a:r>
          </a:p>
          <a:p>
            <a:r>
              <a:rPr lang="es-ES" dirty="0"/>
              <a:t>% de docentes evaluados por estudiantes con calificación mayor o igual a 4.</a:t>
            </a:r>
          </a:p>
          <a:p>
            <a:r>
              <a:rPr lang="es-ES" dirty="0"/>
              <a:t>% de personal académico con desempeño en gestión académico administrativo satisfactorio.</a:t>
            </a:r>
          </a:p>
          <a:p>
            <a:r>
              <a:rPr lang="es-ES" dirty="0"/>
              <a:t>% de nuevo ingreso evaluados</a:t>
            </a:r>
          </a:p>
          <a:p>
            <a:r>
              <a:rPr lang="es-ES" dirty="0"/>
              <a:t>Educación Continua</a:t>
            </a:r>
          </a:p>
          <a:p>
            <a:endParaRPr lang="es-MX" dirty="0"/>
          </a:p>
        </p:txBody>
      </p:sp>
    </p:spTree>
    <p:extLst>
      <p:ext uri="{BB962C8B-B14F-4D97-AF65-F5344CB8AC3E}">
        <p14:creationId xmlns:p14="http://schemas.microsoft.com/office/powerpoint/2010/main" val="254197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298700" y="730250"/>
            <a:ext cx="7041931" cy="646331"/>
          </a:xfrm>
          <a:prstGeom prst="rect">
            <a:avLst/>
          </a:prstGeom>
          <a:noFill/>
        </p:spPr>
        <p:txBody>
          <a:bodyPr wrap="square" rtlCol="0">
            <a:spAutoFit/>
          </a:bodyPr>
          <a:lstStyle/>
          <a:p>
            <a:pPr algn="ctr"/>
            <a:r>
              <a:rPr lang="es-MX" b="1" dirty="0">
                <a:solidFill>
                  <a:schemeClr val="accent1">
                    <a:lumMod val="50000"/>
                  </a:schemeClr>
                </a:solidFill>
                <a:latin typeface="Arial" panose="020B0604020202020204" pitchFamily="34" charset="0"/>
                <a:cs typeface="Arial" panose="020B0604020202020204" pitchFamily="34" charset="0"/>
              </a:rPr>
              <a:t>COMPARATIVO  INDICADOR  DE CALIDAD </a:t>
            </a:r>
          </a:p>
          <a:p>
            <a:pPr algn="ctr"/>
            <a:r>
              <a:rPr lang="es-MX" b="1" i="1" dirty="0">
                <a:solidFill>
                  <a:srgbClr val="ED7D31">
                    <a:lumMod val="75000"/>
                  </a:srgbClr>
                </a:solidFill>
                <a:latin typeface="Arial" panose="020B0604020202020204" pitchFamily="34" charset="0"/>
                <a:cs typeface="Arial" panose="020B0604020202020204" pitchFamily="34" charset="0"/>
              </a:rPr>
              <a:t>Ingreso, nivel TSU </a:t>
            </a:r>
          </a:p>
        </p:txBody>
      </p:sp>
      <p:graphicFrame>
        <p:nvGraphicFramePr>
          <p:cNvPr id="3" name="Tabla 2">
            <a:extLst>
              <a:ext uri="{FF2B5EF4-FFF2-40B4-BE49-F238E27FC236}">
                <a16:creationId xmlns:a16="http://schemas.microsoft.com/office/drawing/2014/main" id="{97D0406C-5DF7-4A5C-91D6-76A435A57917}"/>
              </a:ext>
            </a:extLst>
          </p:cNvPr>
          <p:cNvGraphicFramePr>
            <a:graphicFrameLocks noGrp="1"/>
          </p:cNvGraphicFramePr>
          <p:nvPr>
            <p:extLst>
              <p:ext uri="{D42A27DB-BD31-4B8C-83A1-F6EECF244321}">
                <p14:modId xmlns:p14="http://schemas.microsoft.com/office/powerpoint/2010/main" val="3869728585"/>
              </p:ext>
            </p:extLst>
          </p:nvPr>
        </p:nvGraphicFramePr>
        <p:xfrm>
          <a:off x="1503879" y="1492250"/>
          <a:ext cx="7543799" cy="4724399"/>
        </p:xfrm>
        <a:graphic>
          <a:graphicData uri="http://schemas.openxmlformats.org/drawingml/2006/table">
            <a:tbl>
              <a:tblPr/>
              <a:tblGrid>
                <a:gridCol w="2250461">
                  <a:extLst>
                    <a:ext uri="{9D8B030D-6E8A-4147-A177-3AD203B41FA5}">
                      <a16:colId xmlns:a16="http://schemas.microsoft.com/office/drawing/2014/main" val="1940240121"/>
                    </a:ext>
                  </a:extLst>
                </a:gridCol>
                <a:gridCol w="1156926">
                  <a:extLst>
                    <a:ext uri="{9D8B030D-6E8A-4147-A177-3AD203B41FA5}">
                      <a16:colId xmlns:a16="http://schemas.microsoft.com/office/drawing/2014/main" val="2753381842"/>
                    </a:ext>
                  </a:extLst>
                </a:gridCol>
                <a:gridCol w="1378804">
                  <a:extLst>
                    <a:ext uri="{9D8B030D-6E8A-4147-A177-3AD203B41FA5}">
                      <a16:colId xmlns:a16="http://schemas.microsoft.com/office/drawing/2014/main" val="2141623448"/>
                    </a:ext>
                  </a:extLst>
                </a:gridCol>
                <a:gridCol w="1378804">
                  <a:extLst>
                    <a:ext uri="{9D8B030D-6E8A-4147-A177-3AD203B41FA5}">
                      <a16:colId xmlns:a16="http://schemas.microsoft.com/office/drawing/2014/main" val="4291461479"/>
                    </a:ext>
                  </a:extLst>
                </a:gridCol>
                <a:gridCol w="1378804">
                  <a:extLst>
                    <a:ext uri="{9D8B030D-6E8A-4147-A177-3AD203B41FA5}">
                      <a16:colId xmlns:a16="http://schemas.microsoft.com/office/drawing/2014/main" val="1534528118"/>
                    </a:ext>
                  </a:extLst>
                </a:gridCol>
              </a:tblGrid>
              <a:tr h="654386">
                <a:tc>
                  <a:txBody>
                    <a:bodyPr/>
                    <a:lstStyle/>
                    <a:p>
                      <a:pPr algn="ctr" rtl="0" fontAlgn="ctr"/>
                      <a:r>
                        <a:rPr lang="es-MX" sz="1200" b="1" i="0" u="none" strike="noStrike">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100" b="1" i="0" u="none" strike="noStrike">
                          <a:solidFill>
                            <a:srgbClr val="000000"/>
                          </a:solidFill>
                          <a:effectLst/>
                          <a:latin typeface="Arial" panose="020B0604020202020204" pitchFamily="34" charset="0"/>
                        </a:rPr>
                        <a:t>Sep-Dic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100" b="1" i="0" u="none" strike="noStrike">
                          <a:solidFill>
                            <a:srgbClr val="000000"/>
                          </a:solidFill>
                          <a:effectLst/>
                          <a:latin typeface="Arial" panose="020B0604020202020204" pitchFamily="34" charset="0"/>
                        </a:rPr>
                        <a:t>Sep-Dic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100" b="1" i="0" u="none" strike="noStrike">
                          <a:solidFill>
                            <a:srgbClr val="000000"/>
                          </a:solidFill>
                          <a:effectLst/>
                          <a:latin typeface="Arial" panose="020B0604020202020204" pitchFamily="34" charset="0"/>
                        </a:rPr>
                        <a:t>Sep-Dic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100" b="1" i="0" u="none" strike="noStrike">
                          <a:solidFill>
                            <a:srgbClr val="000000"/>
                          </a:solidFill>
                          <a:effectLst/>
                          <a:latin typeface="Arial" panose="020B0604020202020204" pitchFamily="34" charset="0"/>
                        </a:rPr>
                        <a:t>Sep-Dic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565067151"/>
                  </a:ext>
                </a:extLst>
              </a:tr>
              <a:tr h="259187">
                <a:tc>
                  <a:txBody>
                    <a:bodyPr/>
                    <a:lstStyle/>
                    <a:p>
                      <a:pPr algn="l" rtl="0" fontAlgn="b"/>
                      <a:r>
                        <a:rPr lang="es-MX" sz="1400" b="0" i="0" u="none" strike="noStrike" dirty="0">
                          <a:solidFill>
                            <a:schemeClr val="tx1"/>
                          </a:solidFill>
                          <a:effectLst/>
                          <a:latin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187167"/>
                  </a:ext>
                </a:extLst>
              </a:tr>
              <a:tr h="259187">
                <a:tc>
                  <a:txBody>
                    <a:bodyPr/>
                    <a:lstStyle/>
                    <a:p>
                      <a:pPr algn="l" rtl="0" fontAlgn="b"/>
                      <a:r>
                        <a:rPr lang="es-MX" sz="1400" b="0" i="0" u="none" strike="noStrike" dirty="0">
                          <a:solidFill>
                            <a:schemeClr val="tx1"/>
                          </a:solidFill>
                          <a:effectLst/>
                          <a:latin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179077"/>
                  </a:ext>
                </a:extLst>
              </a:tr>
              <a:tr h="259187">
                <a:tc>
                  <a:txBody>
                    <a:bodyPr/>
                    <a:lstStyle/>
                    <a:p>
                      <a:pPr algn="l" rtl="0" fontAlgn="b"/>
                      <a:r>
                        <a:rPr lang="es-MX" sz="1400" b="0" i="0" u="none" strike="noStrike" dirty="0">
                          <a:solidFill>
                            <a:schemeClr val="tx1"/>
                          </a:solidFill>
                          <a:effectLst/>
                          <a:latin typeface="Arial" panose="020B0604020202020204" pitchFamily="34" charset="0"/>
                        </a:rPr>
                        <a:t>Administración AFEP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chemeClr val="tx1"/>
                          </a:solidFill>
                          <a:effectLst/>
                          <a:latin typeface="Arial" panose="020B060402020202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9863016"/>
                  </a:ext>
                </a:extLst>
              </a:tr>
              <a:tr h="500411">
                <a:tc>
                  <a:txBody>
                    <a:bodyPr/>
                    <a:lstStyle/>
                    <a:p>
                      <a:pPr algn="l" rtl="0" fontAlgn="b"/>
                      <a:r>
                        <a:rPr lang="es-MX" sz="1400" b="0" i="0" u="none" strike="noStrike" dirty="0">
                          <a:solidFill>
                            <a:schemeClr val="tx1"/>
                          </a:solidFill>
                          <a:effectLst/>
                          <a:latin typeface="Arial" panose="020B0604020202020204" pitchFamily="34" charset="0"/>
                        </a:rPr>
                        <a:t>Mecatrónica 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9517563"/>
                  </a:ext>
                </a:extLst>
              </a:tr>
              <a:tr h="744203">
                <a:tc>
                  <a:txBody>
                    <a:bodyPr/>
                    <a:lstStyle/>
                    <a:p>
                      <a:pPr algn="l" rtl="0" fontAlgn="b"/>
                      <a:r>
                        <a:rPr lang="es-ES" sz="1400" b="0" i="0" u="none" strike="noStrike" dirty="0">
                          <a:solidFill>
                            <a:schemeClr val="tx1"/>
                          </a:solidFill>
                          <a:effectLst/>
                          <a:latin typeface="Arial" panose="020B0604020202020204" pitchFamily="34" charset="0"/>
                        </a:rPr>
                        <a:t>Mecatrónica A. Instalaciones </a:t>
                      </a:r>
                      <a:r>
                        <a:rPr lang="es-ES" sz="1400" b="0" i="0" u="none" strike="noStrike" dirty="0" err="1">
                          <a:solidFill>
                            <a:schemeClr val="tx1"/>
                          </a:solidFill>
                          <a:effectLst/>
                          <a:latin typeface="Arial" panose="020B0604020202020204" pitchFamily="34" charset="0"/>
                        </a:rPr>
                        <a:t>Elec</a:t>
                      </a:r>
                      <a:r>
                        <a:rPr lang="es-ES" sz="1400" b="0" i="0" u="none" strike="noStrike" dirty="0">
                          <a:solidFill>
                            <a:schemeClr val="tx1"/>
                          </a:solidFill>
                          <a:effectLst/>
                          <a:latin typeface="Arial" panose="020B0604020202020204" pitchFamily="34" charset="0"/>
                        </a:rPr>
                        <a:t>.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3362869"/>
                  </a:ext>
                </a:extLst>
              </a:tr>
              <a:tr h="259187">
                <a:tc>
                  <a:txBody>
                    <a:bodyPr/>
                    <a:lstStyle/>
                    <a:p>
                      <a:pPr algn="l" rtl="0" fontAlgn="b"/>
                      <a:r>
                        <a:rPr lang="es-MX" sz="1400" b="0" i="0" u="none" strike="noStrike">
                          <a:solidFill>
                            <a:schemeClr val="tx1"/>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2998623"/>
                  </a:ext>
                </a:extLst>
              </a:tr>
              <a:tr h="500411">
                <a:tc>
                  <a:txBody>
                    <a:bodyPr/>
                    <a:lstStyle/>
                    <a:p>
                      <a:pPr algn="l" rtl="0" fontAlgn="b"/>
                      <a:r>
                        <a:rPr lang="es-ES" sz="1400" b="0" i="0" u="none" strike="noStrike">
                          <a:solidFill>
                            <a:schemeClr val="tx1"/>
                          </a:solidFill>
                          <a:effectLst/>
                          <a:latin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9161111"/>
                  </a:ext>
                </a:extLst>
              </a:tr>
              <a:tr h="259187">
                <a:tc>
                  <a:txBody>
                    <a:bodyPr/>
                    <a:lstStyle/>
                    <a:p>
                      <a:pPr algn="l" rtl="0" fontAlgn="b"/>
                      <a:r>
                        <a:rPr lang="es-MX" sz="1400" b="0" i="0" u="none" strike="noStrike">
                          <a:solidFill>
                            <a:schemeClr val="tx1"/>
                          </a:solidFill>
                          <a:effectLst/>
                          <a:latin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4085475"/>
                  </a:ext>
                </a:extLst>
              </a:tr>
              <a:tr h="259187">
                <a:tc>
                  <a:txBody>
                    <a:bodyPr/>
                    <a:lstStyle/>
                    <a:p>
                      <a:pPr algn="l" rtl="0" fontAlgn="b"/>
                      <a:r>
                        <a:rPr lang="es-MX" sz="1400" b="0" i="0" u="none" strike="noStrike">
                          <a:solidFill>
                            <a:schemeClr val="tx1"/>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204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0672767"/>
                  </a:ext>
                </a:extLst>
              </a:tr>
              <a:tr h="769866">
                <a:tc>
                  <a:txBody>
                    <a:bodyPr/>
                    <a:lstStyle/>
                    <a:p>
                      <a:pPr algn="l" rtl="0" fontAlgn="b"/>
                      <a:r>
                        <a:rPr lang="es-ES" sz="1400" b="0" i="0" u="none" strike="noStrike">
                          <a:solidFill>
                            <a:schemeClr val="tx1"/>
                          </a:solidFill>
                          <a:effectLst/>
                          <a:latin typeface="Arial" panose="020B0604020202020204" pitchFamily="34" charset="0"/>
                        </a:rPr>
                        <a:t>Tecnologías de la Información A. Desarrollo de Software Multiplataforma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chemeClr val="tx1"/>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chemeClr val="tx1"/>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2153236"/>
                  </a:ext>
                </a:extLst>
              </a:tr>
            </a:tbl>
          </a:graphicData>
        </a:graphic>
      </p:graphicFrame>
    </p:spTree>
    <p:extLst>
      <p:ext uri="{BB962C8B-B14F-4D97-AF65-F5344CB8AC3E}">
        <p14:creationId xmlns:p14="http://schemas.microsoft.com/office/powerpoint/2010/main" val="384313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79700" y="577850"/>
            <a:ext cx="7237251" cy="861774"/>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 de PTC con adecuada distribución académica  </a:t>
            </a:r>
          </a:p>
          <a:p>
            <a:pPr algn="ctr"/>
            <a:r>
              <a:rPr lang="es-MX" sz="1600" b="1" i="1" dirty="0">
                <a:solidFill>
                  <a:srgbClr val="ED7D31">
                    <a:lumMod val="75000"/>
                  </a:srgbClr>
                </a:solidFill>
                <a:latin typeface="Arial" panose="020B0604020202020204" pitchFamily="34" charset="0"/>
                <a:cs typeface="Arial" panose="020B0604020202020204" pitchFamily="34" charset="0"/>
              </a:rPr>
              <a:t>Meta: 100% </a:t>
            </a:r>
          </a:p>
        </p:txBody>
      </p:sp>
      <p:graphicFrame>
        <p:nvGraphicFramePr>
          <p:cNvPr id="4" name="Tabla 3">
            <a:extLst>
              <a:ext uri="{FF2B5EF4-FFF2-40B4-BE49-F238E27FC236}">
                <a16:creationId xmlns:a16="http://schemas.microsoft.com/office/drawing/2014/main" id="{675E8D4E-30F9-4DFD-9AEA-A79666776BC7}"/>
              </a:ext>
            </a:extLst>
          </p:cNvPr>
          <p:cNvGraphicFramePr>
            <a:graphicFrameLocks noGrp="1"/>
          </p:cNvGraphicFramePr>
          <p:nvPr>
            <p:extLst>
              <p:ext uri="{D42A27DB-BD31-4B8C-83A1-F6EECF244321}">
                <p14:modId xmlns:p14="http://schemas.microsoft.com/office/powerpoint/2010/main" val="2411650290"/>
              </p:ext>
            </p:extLst>
          </p:nvPr>
        </p:nvGraphicFramePr>
        <p:xfrm>
          <a:off x="165100" y="1361161"/>
          <a:ext cx="5181600" cy="861774"/>
        </p:xfrm>
        <a:graphic>
          <a:graphicData uri="http://schemas.openxmlformats.org/drawingml/2006/table">
            <a:tbl>
              <a:tblPr/>
              <a:tblGrid>
                <a:gridCol w="1050092">
                  <a:extLst>
                    <a:ext uri="{9D8B030D-6E8A-4147-A177-3AD203B41FA5}">
                      <a16:colId xmlns:a16="http://schemas.microsoft.com/office/drawing/2014/main" val="3084314499"/>
                    </a:ext>
                  </a:extLst>
                </a:gridCol>
                <a:gridCol w="1032877">
                  <a:extLst>
                    <a:ext uri="{9D8B030D-6E8A-4147-A177-3AD203B41FA5}">
                      <a16:colId xmlns:a16="http://schemas.microsoft.com/office/drawing/2014/main" val="3669030905"/>
                    </a:ext>
                  </a:extLst>
                </a:gridCol>
                <a:gridCol w="1032877">
                  <a:extLst>
                    <a:ext uri="{9D8B030D-6E8A-4147-A177-3AD203B41FA5}">
                      <a16:colId xmlns:a16="http://schemas.microsoft.com/office/drawing/2014/main" val="1714353230"/>
                    </a:ext>
                  </a:extLst>
                </a:gridCol>
                <a:gridCol w="1032877">
                  <a:extLst>
                    <a:ext uri="{9D8B030D-6E8A-4147-A177-3AD203B41FA5}">
                      <a16:colId xmlns:a16="http://schemas.microsoft.com/office/drawing/2014/main" val="909142185"/>
                    </a:ext>
                  </a:extLst>
                </a:gridCol>
                <a:gridCol w="1032877">
                  <a:extLst>
                    <a:ext uri="{9D8B030D-6E8A-4147-A177-3AD203B41FA5}">
                      <a16:colId xmlns:a16="http://schemas.microsoft.com/office/drawing/2014/main" val="1915989906"/>
                    </a:ext>
                  </a:extLst>
                </a:gridCol>
              </a:tblGrid>
              <a:tr h="494602">
                <a:tc>
                  <a:txBody>
                    <a:bodyPr/>
                    <a:lstStyle/>
                    <a:p>
                      <a:pPr algn="ctr" rtl="0" fontAlgn="ctr"/>
                      <a:r>
                        <a:rPr lang="es-MX" sz="1400" b="0" i="0" u="none" strike="noStrike" dirty="0">
                          <a:solidFill>
                            <a:srgbClr val="000000"/>
                          </a:solidFill>
                          <a:effectLst/>
                          <a:latin typeface="Arial" panose="020B0604020202020204" pitchFamily="34" charset="0"/>
                        </a:rPr>
                        <a:t>Cuatrimestre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400" b="0" i="0" u="none" strike="noStrike" dirty="0">
                          <a:solidFill>
                            <a:srgbClr val="000000"/>
                          </a:solidFill>
                          <a:effectLst/>
                          <a:latin typeface="Arial" panose="020B0604020202020204" pitchFamily="34" charset="0"/>
                        </a:rPr>
                        <a:t>Ene-Abr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400" b="0" i="0" u="none" strike="noStrike">
                          <a:solidFill>
                            <a:srgbClr val="000000"/>
                          </a:solidFill>
                          <a:effectLst/>
                          <a:latin typeface="Arial" panose="020B0604020202020204" pitchFamily="34" charset="0"/>
                        </a:rPr>
                        <a:t>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400" b="0" i="0" u="none" strike="noStrike">
                          <a:solidFill>
                            <a:srgbClr val="000000"/>
                          </a:solidFill>
                          <a:effectLst/>
                          <a:latin typeface="Arial" panose="020B0604020202020204" pitchFamily="34" charset="0"/>
                        </a:rPr>
                        <a:t>Sep - 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400" b="0" i="0" u="none" strike="noStrike">
                          <a:solidFill>
                            <a:srgbClr val="000000"/>
                          </a:solidFill>
                          <a:effectLst/>
                          <a:latin typeface="Arial" panose="020B0604020202020204" pitchFamily="34" charset="0"/>
                        </a:rPr>
                        <a:t>Ene-Abr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298115140"/>
                  </a:ext>
                </a:extLst>
              </a:tr>
              <a:tr h="367172">
                <a:tc>
                  <a:txBody>
                    <a:bodyPr/>
                    <a:lstStyle/>
                    <a:p>
                      <a:pPr algn="ctr" rtl="0" fontAlgn="ctr"/>
                      <a:r>
                        <a:rPr lang="es-MX" sz="1400" b="0" i="0" u="none" strike="noStrike" dirty="0">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000000"/>
                          </a:solidFill>
                          <a:effectLst/>
                          <a:latin typeface="Arial" panose="020B0604020202020204" pitchFamily="34" charset="0"/>
                        </a:rPr>
                        <a:t>92.1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963557"/>
                  </a:ext>
                </a:extLst>
              </a:tr>
            </a:tbl>
          </a:graphicData>
        </a:graphic>
      </p:graphicFrame>
      <p:graphicFrame>
        <p:nvGraphicFramePr>
          <p:cNvPr id="8" name="Gráfico 7">
            <a:extLst>
              <a:ext uri="{FF2B5EF4-FFF2-40B4-BE49-F238E27FC236}">
                <a16:creationId xmlns:a16="http://schemas.microsoft.com/office/drawing/2014/main" id="{00000000-0008-0000-0800-000006000000}"/>
              </a:ext>
            </a:extLst>
          </p:cNvPr>
          <p:cNvGraphicFramePr>
            <a:graphicFrameLocks/>
          </p:cNvGraphicFramePr>
          <p:nvPr>
            <p:extLst>
              <p:ext uri="{D42A27DB-BD31-4B8C-83A1-F6EECF244321}">
                <p14:modId xmlns:p14="http://schemas.microsoft.com/office/powerpoint/2010/main" val="3768559885"/>
              </p:ext>
            </p:extLst>
          </p:nvPr>
        </p:nvGraphicFramePr>
        <p:xfrm>
          <a:off x="2679700" y="2559050"/>
          <a:ext cx="6781800"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8835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79700" y="577850"/>
            <a:ext cx="7237251" cy="861774"/>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 de PA con adecuada distribución académica  </a:t>
            </a:r>
          </a:p>
          <a:p>
            <a:pPr algn="ctr"/>
            <a:r>
              <a:rPr lang="es-MX" sz="1600" b="1" i="1" dirty="0">
                <a:solidFill>
                  <a:srgbClr val="ED7D31">
                    <a:lumMod val="75000"/>
                  </a:srgbClr>
                </a:solidFill>
                <a:latin typeface="Arial" panose="020B0604020202020204" pitchFamily="34" charset="0"/>
                <a:cs typeface="Arial" panose="020B0604020202020204" pitchFamily="34" charset="0"/>
              </a:rPr>
              <a:t>Meta: 100% </a:t>
            </a:r>
          </a:p>
        </p:txBody>
      </p:sp>
      <p:graphicFrame>
        <p:nvGraphicFramePr>
          <p:cNvPr id="4" name="Tabla 3">
            <a:extLst>
              <a:ext uri="{FF2B5EF4-FFF2-40B4-BE49-F238E27FC236}">
                <a16:creationId xmlns:a16="http://schemas.microsoft.com/office/drawing/2014/main" id="{0A345A99-13B9-4FDE-B24B-41B8CE082807}"/>
              </a:ext>
            </a:extLst>
          </p:cNvPr>
          <p:cNvGraphicFramePr>
            <a:graphicFrameLocks noGrp="1"/>
          </p:cNvGraphicFramePr>
          <p:nvPr>
            <p:extLst>
              <p:ext uri="{D42A27DB-BD31-4B8C-83A1-F6EECF244321}">
                <p14:modId xmlns:p14="http://schemas.microsoft.com/office/powerpoint/2010/main" val="369831325"/>
              </p:ext>
            </p:extLst>
          </p:nvPr>
        </p:nvGraphicFramePr>
        <p:xfrm>
          <a:off x="165100" y="1421844"/>
          <a:ext cx="6172200" cy="864555"/>
        </p:xfrm>
        <a:graphic>
          <a:graphicData uri="http://schemas.openxmlformats.org/drawingml/2006/table">
            <a:tbl>
              <a:tblPr/>
              <a:tblGrid>
                <a:gridCol w="1267140">
                  <a:extLst>
                    <a:ext uri="{9D8B030D-6E8A-4147-A177-3AD203B41FA5}">
                      <a16:colId xmlns:a16="http://schemas.microsoft.com/office/drawing/2014/main" val="2125664366"/>
                    </a:ext>
                  </a:extLst>
                </a:gridCol>
                <a:gridCol w="1226265">
                  <a:extLst>
                    <a:ext uri="{9D8B030D-6E8A-4147-A177-3AD203B41FA5}">
                      <a16:colId xmlns:a16="http://schemas.microsoft.com/office/drawing/2014/main" val="1523372186"/>
                    </a:ext>
                  </a:extLst>
                </a:gridCol>
                <a:gridCol w="1226265">
                  <a:extLst>
                    <a:ext uri="{9D8B030D-6E8A-4147-A177-3AD203B41FA5}">
                      <a16:colId xmlns:a16="http://schemas.microsoft.com/office/drawing/2014/main" val="2412672353"/>
                    </a:ext>
                  </a:extLst>
                </a:gridCol>
                <a:gridCol w="1226265">
                  <a:extLst>
                    <a:ext uri="{9D8B030D-6E8A-4147-A177-3AD203B41FA5}">
                      <a16:colId xmlns:a16="http://schemas.microsoft.com/office/drawing/2014/main" val="2571501412"/>
                    </a:ext>
                  </a:extLst>
                </a:gridCol>
                <a:gridCol w="1226265">
                  <a:extLst>
                    <a:ext uri="{9D8B030D-6E8A-4147-A177-3AD203B41FA5}">
                      <a16:colId xmlns:a16="http://schemas.microsoft.com/office/drawing/2014/main" val="3755844375"/>
                    </a:ext>
                  </a:extLst>
                </a:gridCol>
              </a:tblGrid>
              <a:tr h="611190">
                <a:tc>
                  <a:txBody>
                    <a:bodyPr/>
                    <a:lstStyle/>
                    <a:p>
                      <a:pPr algn="ctr" rtl="0" fontAlgn="ctr"/>
                      <a:r>
                        <a:rPr lang="es-MX" sz="1600" b="0" i="0" u="none" strike="noStrike">
                          <a:solidFill>
                            <a:srgbClr val="000000"/>
                          </a:solidFill>
                          <a:effectLst/>
                          <a:latin typeface="Arial" panose="020B0604020202020204" pitchFamily="34" charset="0"/>
                        </a:rPr>
                        <a:t>Cuatrimestre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Ene-Abr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 - 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Ene-Abr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4145543333"/>
                  </a:ext>
                </a:extLst>
              </a:tr>
              <a:tr h="250585">
                <a:tc>
                  <a:txBody>
                    <a:bodyPr/>
                    <a:lstStyle/>
                    <a:p>
                      <a:pPr algn="ctr" rtl="0" fontAlgn="ctr"/>
                      <a:r>
                        <a:rPr lang="es-MX" sz="1600" b="0"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862793"/>
                  </a:ext>
                </a:extLst>
              </a:tr>
            </a:tbl>
          </a:graphicData>
        </a:graphic>
      </p:graphicFrame>
      <p:graphicFrame>
        <p:nvGraphicFramePr>
          <p:cNvPr id="9" name="Gráfico 8">
            <a:extLst>
              <a:ext uri="{FF2B5EF4-FFF2-40B4-BE49-F238E27FC236}">
                <a16:creationId xmlns:a16="http://schemas.microsoft.com/office/drawing/2014/main" id="{00000000-0008-0000-0900-000004000000}"/>
              </a:ext>
            </a:extLst>
          </p:cNvPr>
          <p:cNvGraphicFramePr>
            <a:graphicFrameLocks/>
          </p:cNvGraphicFramePr>
          <p:nvPr>
            <p:extLst>
              <p:ext uri="{D42A27DB-BD31-4B8C-83A1-F6EECF244321}">
                <p14:modId xmlns:p14="http://schemas.microsoft.com/office/powerpoint/2010/main" val="2732782262"/>
              </p:ext>
            </p:extLst>
          </p:nvPr>
        </p:nvGraphicFramePr>
        <p:xfrm>
          <a:off x="2159000" y="2526902"/>
          <a:ext cx="6934200" cy="44517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4190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03500" y="313069"/>
            <a:ext cx="7237251" cy="600164"/>
          </a:xfrm>
          <a:prstGeom prst="rect">
            <a:avLst/>
          </a:prstGeom>
          <a:noFill/>
        </p:spPr>
        <p:txBody>
          <a:bodyPr wrap="square" rtlCol="0">
            <a:spAutoFit/>
          </a:bodyPr>
          <a:lstStyle/>
          <a:p>
            <a:pPr lvl="0" algn="ctr"/>
            <a:r>
              <a:rPr lang="es-MX" sz="1100" b="1" dirty="0">
                <a:solidFill>
                  <a:srgbClr val="4F81BD">
                    <a:lumMod val="50000"/>
                  </a:srgbClr>
                </a:solidFill>
                <a:latin typeface="Arial" panose="020B0604020202020204" pitchFamily="34" charset="0"/>
                <a:cs typeface="Arial" panose="020B0604020202020204" pitchFamily="34" charset="0"/>
              </a:rPr>
              <a:t>COMPARATIVO CUATRIMESTRAL INDICADOR  DE PROCESO                  </a:t>
            </a:r>
          </a:p>
          <a:p>
            <a:pPr lvl="0" algn="ctr"/>
            <a:r>
              <a:rPr lang="es-MX" sz="1100" b="1" dirty="0">
                <a:solidFill>
                  <a:srgbClr val="4F81BD">
                    <a:lumMod val="50000"/>
                  </a:srgbClr>
                </a:solidFill>
                <a:latin typeface="Arial" panose="020B0604020202020204" pitchFamily="34" charset="0"/>
                <a:cs typeface="Arial" panose="020B0604020202020204" pitchFamily="34" charset="0"/>
              </a:rPr>
              <a:t> </a:t>
            </a:r>
            <a:r>
              <a:rPr lang="es-MX" sz="1100" b="1" i="1" dirty="0">
                <a:solidFill>
                  <a:srgbClr val="ED7D31">
                    <a:lumMod val="75000"/>
                  </a:srgbClr>
                </a:solidFill>
                <a:latin typeface="Arial" panose="020B0604020202020204" pitchFamily="34" charset="0"/>
                <a:cs typeface="Arial" panose="020B0604020202020204" pitchFamily="34" charset="0"/>
              </a:rPr>
              <a:t>Promedios cuatrimestrales por grupo nivel TSU </a:t>
            </a:r>
          </a:p>
          <a:p>
            <a:pPr lvl="0" algn="ctr"/>
            <a:r>
              <a:rPr lang="es-MX" sz="11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4" name="Tabla 3">
            <a:extLst>
              <a:ext uri="{FF2B5EF4-FFF2-40B4-BE49-F238E27FC236}">
                <a16:creationId xmlns:a16="http://schemas.microsoft.com/office/drawing/2014/main" id="{BF0522AA-6579-4FB3-AEE4-E61928F8278B}"/>
              </a:ext>
            </a:extLst>
          </p:cNvPr>
          <p:cNvGraphicFramePr>
            <a:graphicFrameLocks noGrp="1"/>
          </p:cNvGraphicFramePr>
          <p:nvPr>
            <p:extLst>
              <p:ext uri="{D42A27DB-BD31-4B8C-83A1-F6EECF244321}">
                <p14:modId xmlns:p14="http://schemas.microsoft.com/office/powerpoint/2010/main" val="745870223"/>
              </p:ext>
            </p:extLst>
          </p:nvPr>
        </p:nvGraphicFramePr>
        <p:xfrm>
          <a:off x="1386051" y="883715"/>
          <a:ext cx="8761249" cy="6672785"/>
        </p:xfrm>
        <a:graphic>
          <a:graphicData uri="http://schemas.openxmlformats.org/drawingml/2006/table">
            <a:tbl>
              <a:tblPr/>
              <a:tblGrid>
                <a:gridCol w="828512">
                  <a:extLst>
                    <a:ext uri="{9D8B030D-6E8A-4147-A177-3AD203B41FA5}">
                      <a16:colId xmlns:a16="http://schemas.microsoft.com/office/drawing/2014/main" val="3510450910"/>
                    </a:ext>
                  </a:extLst>
                </a:gridCol>
                <a:gridCol w="831203">
                  <a:extLst>
                    <a:ext uri="{9D8B030D-6E8A-4147-A177-3AD203B41FA5}">
                      <a16:colId xmlns:a16="http://schemas.microsoft.com/office/drawing/2014/main" val="2320702401"/>
                    </a:ext>
                  </a:extLst>
                </a:gridCol>
                <a:gridCol w="645594">
                  <a:extLst>
                    <a:ext uri="{9D8B030D-6E8A-4147-A177-3AD203B41FA5}">
                      <a16:colId xmlns:a16="http://schemas.microsoft.com/office/drawing/2014/main" val="1601756474"/>
                    </a:ext>
                  </a:extLst>
                </a:gridCol>
                <a:gridCol w="645594">
                  <a:extLst>
                    <a:ext uri="{9D8B030D-6E8A-4147-A177-3AD203B41FA5}">
                      <a16:colId xmlns:a16="http://schemas.microsoft.com/office/drawing/2014/main" val="3890374245"/>
                    </a:ext>
                  </a:extLst>
                </a:gridCol>
                <a:gridCol w="645594">
                  <a:extLst>
                    <a:ext uri="{9D8B030D-6E8A-4147-A177-3AD203B41FA5}">
                      <a16:colId xmlns:a16="http://schemas.microsoft.com/office/drawing/2014/main" val="1303403792"/>
                    </a:ext>
                  </a:extLst>
                </a:gridCol>
                <a:gridCol w="645594">
                  <a:extLst>
                    <a:ext uri="{9D8B030D-6E8A-4147-A177-3AD203B41FA5}">
                      <a16:colId xmlns:a16="http://schemas.microsoft.com/office/drawing/2014/main" val="984669094"/>
                    </a:ext>
                  </a:extLst>
                </a:gridCol>
                <a:gridCol w="645594">
                  <a:extLst>
                    <a:ext uri="{9D8B030D-6E8A-4147-A177-3AD203B41FA5}">
                      <a16:colId xmlns:a16="http://schemas.microsoft.com/office/drawing/2014/main" val="332292006"/>
                    </a:ext>
                  </a:extLst>
                </a:gridCol>
                <a:gridCol w="645594">
                  <a:extLst>
                    <a:ext uri="{9D8B030D-6E8A-4147-A177-3AD203B41FA5}">
                      <a16:colId xmlns:a16="http://schemas.microsoft.com/office/drawing/2014/main" val="3364586251"/>
                    </a:ext>
                  </a:extLst>
                </a:gridCol>
                <a:gridCol w="645594">
                  <a:extLst>
                    <a:ext uri="{9D8B030D-6E8A-4147-A177-3AD203B41FA5}">
                      <a16:colId xmlns:a16="http://schemas.microsoft.com/office/drawing/2014/main" val="294833265"/>
                    </a:ext>
                  </a:extLst>
                </a:gridCol>
                <a:gridCol w="645594">
                  <a:extLst>
                    <a:ext uri="{9D8B030D-6E8A-4147-A177-3AD203B41FA5}">
                      <a16:colId xmlns:a16="http://schemas.microsoft.com/office/drawing/2014/main" val="3605578240"/>
                    </a:ext>
                  </a:extLst>
                </a:gridCol>
                <a:gridCol w="645594">
                  <a:extLst>
                    <a:ext uri="{9D8B030D-6E8A-4147-A177-3AD203B41FA5}">
                      <a16:colId xmlns:a16="http://schemas.microsoft.com/office/drawing/2014/main" val="3313331035"/>
                    </a:ext>
                  </a:extLst>
                </a:gridCol>
                <a:gridCol w="645594">
                  <a:extLst>
                    <a:ext uri="{9D8B030D-6E8A-4147-A177-3AD203B41FA5}">
                      <a16:colId xmlns:a16="http://schemas.microsoft.com/office/drawing/2014/main" val="2229517835"/>
                    </a:ext>
                  </a:extLst>
                </a:gridCol>
                <a:gridCol w="645594">
                  <a:extLst>
                    <a:ext uri="{9D8B030D-6E8A-4147-A177-3AD203B41FA5}">
                      <a16:colId xmlns:a16="http://schemas.microsoft.com/office/drawing/2014/main" val="4276866719"/>
                    </a:ext>
                  </a:extLst>
                </a:gridCol>
              </a:tblGrid>
              <a:tr h="220658">
                <a:tc rowSpan="2">
                  <a:txBody>
                    <a:bodyPr/>
                    <a:lstStyle/>
                    <a:p>
                      <a:pPr algn="ctr" rtl="0" fontAlgn="ctr"/>
                      <a:r>
                        <a:rPr lang="es-MX" sz="700" b="1" i="0" u="none" strike="noStrike" dirty="0">
                          <a:solidFill>
                            <a:srgbClr val="000000"/>
                          </a:solidFill>
                          <a:effectLst/>
                          <a:latin typeface="Arial" panose="020B0604020202020204" pitchFamily="34" charset="0"/>
                        </a:rPr>
                        <a:t>PE (T.S.U.)</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gridSpan="3">
                  <a:txBody>
                    <a:bodyPr/>
                    <a:lstStyle/>
                    <a:p>
                      <a:pPr algn="ctr" rtl="0" fontAlgn="ctr"/>
                      <a:r>
                        <a:rPr lang="es-MX" sz="700" b="1" i="0" u="none" strike="noStrike">
                          <a:solidFill>
                            <a:srgbClr val="000000"/>
                          </a:solidFill>
                          <a:effectLst/>
                          <a:latin typeface="Arial" panose="020B0604020202020204" pitchFamily="34" charset="0"/>
                        </a:rPr>
                        <a:t>Ene - Abr 2024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700" b="1" i="0" u="none" strike="noStrike">
                          <a:solidFill>
                            <a:srgbClr val="000000"/>
                          </a:solidFill>
                          <a:effectLst/>
                          <a:latin typeface="Arial" panose="020B0604020202020204" pitchFamily="34" charset="0"/>
                        </a:rPr>
                        <a:t>May-Ago 2024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700" b="1" i="0" u="none" strike="noStrike">
                          <a:solidFill>
                            <a:srgbClr val="000000"/>
                          </a:solidFill>
                          <a:effectLst/>
                          <a:latin typeface="Arial" panose="020B0604020202020204" pitchFamily="34" charset="0"/>
                        </a:rPr>
                        <a:t>Sep - Dic 2024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700" b="1" i="0" u="none" strike="noStrike">
                          <a:solidFill>
                            <a:srgbClr val="000000"/>
                          </a:solidFill>
                          <a:effectLst/>
                          <a:latin typeface="Arial" panose="020B0604020202020204" pitchFamily="34" charset="0"/>
                        </a:rPr>
                        <a:t>Ene - Abr 2025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733869818"/>
                  </a:ext>
                </a:extLst>
              </a:tr>
              <a:tr h="187227">
                <a:tc vMerge="1">
                  <a:txBody>
                    <a:bodyPr/>
                    <a:lstStyle/>
                    <a:p>
                      <a:endParaRPr lang="es-MX"/>
                    </a:p>
                  </a:txBody>
                  <a:tcPr/>
                </a:tc>
                <a:tc>
                  <a:txBody>
                    <a:bodyPr/>
                    <a:lstStyle/>
                    <a:p>
                      <a:pPr algn="ctr" rtl="0" fontAlgn="ctr"/>
                      <a:r>
                        <a:rPr lang="es-MX" sz="1100" b="0" i="0" u="none" strike="noStrike" dirty="0" err="1">
                          <a:solidFill>
                            <a:schemeClr val="tx1"/>
                          </a:solidFill>
                          <a:effectLst/>
                          <a:latin typeface="Arial" panose="020B0604020202020204" pitchFamily="34" charset="0"/>
                        </a:rPr>
                        <a:t>Cuatrim</a:t>
                      </a:r>
                      <a:endParaRPr lang="es-MX" sz="1100" b="0" i="0" u="none" strike="noStrike" dirty="0">
                        <a:solidFill>
                          <a:schemeClr val="tx1"/>
                        </a:solidFill>
                        <a:effectLst/>
                        <a:latin typeface="Arial" panose="020B0604020202020204" pitchFamily="34" charset="0"/>
                      </a:endParaRP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Grupo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Promedio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Cuatrim</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Grupo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Promedio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Cuatrim</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Grupo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Promedio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Cuatrim</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chemeClr val="tx1"/>
                          </a:solidFill>
                          <a:effectLst/>
                          <a:latin typeface="Arial" panose="020B0604020202020204" pitchFamily="34" charset="0"/>
                        </a:rPr>
                        <a:t>Grupo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dirty="0">
                          <a:solidFill>
                            <a:schemeClr val="tx1"/>
                          </a:solidFill>
                          <a:effectLst/>
                          <a:latin typeface="Arial" panose="020B0604020202020204" pitchFamily="34" charset="0"/>
                        </a:rPr>
                        <a:t>Promedio</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917445796"/>
                  </a:ext>
                </a:extLst>
              </a:tr>
              <a:tr h="165646">
                <a:tc rowSpan="6">
                  <a:txBody>
                    <a:bodyPr/>
                    <a:lstStyle/>
                    <a:p>
                      <a:pPr algn="ctr" rtl="0" fontAlgn="ctr"/>
                      <a:r>
                        <a:rPr lang="es-MX" sz="800" b="0" i="0" u="none" strike="noStrike" dirty="0">
                          <a:solidFill>
                            <a:schemeClr val="tx1"/>
                          </a:solidFill>
                          <a:effectLst/>
                          <a:latin typeface="Arial" panose="020B0604020202020204" pitchFamily="34" charset="0"/>
                        </a:rPr>
                        <a:t>Procesos Alimentarios</a:t>
                      </a:r>
                    </a:p>
                  </a:txBody>
                  <a:tcPr marL="6385" marR="6385" marT="63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8.44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8.45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9243027"/>
                  </a:ext>
                </a:extLst>
              </a:tr>
              <a:tr h="165646">
                <a:tc vMerge="1">
                  <a:txBody>
                    <a:bodyPr/>
                    <a:lstStyle/>
                    <a:p>
                      <a:endParaRPr lang="es-MX"/>
                    </a:p>
                  </a:txBody>
                  <a:tcPr/>
                </a:tc>
                <a:tc>
                  <a:txBody>
                    <a:bodyPr/>
                    <a:lstStyle/>
                    <a:p>
                      <a:pPr algn="l"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8.14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8.64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795895"/>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8.52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3252967"/>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8.48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9.42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8.45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8.53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3301485"/>
                  </a:ext>
                </a:extLst>
              </a:tr>
              <a:tr h="165646">
                <a:tc vMerge="1">
                  <a:txBody>
                    <a:bodyPr/>
                    <a:lstStyle/>
                    <a:p>
                      <a:endParaRPr lang="es-MX"/>
                    </a:p>
                  </a:txBody>
                  <a:tcPr/>
                </a:tc>
                <a:tc>
                  <a:txBody>
                    <a:bodyPr/>
                    <a:lstStyle/>
                    <a:p>
                      <a:pPr algn="l"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8.62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8.64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8.81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4392427"/>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9.42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9.52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6036488"/>
                  </a:ext>
                </a:extLst>
              </a:tr>
              <a:tr h="165646">
                <a:tc rowSpan="6">
                  <a:txBody>
                    <a:bodyPr/>
                    <a:lstStyle/>
                    <a:p>
                      <a:pPr algn="ctr" rtl="0" fontAlgn="ctr"/>
                      <a:r>
                        <a:rPr lang="es-MX" sz="800" b="0" i="0" u="none" strike="noStrike" dirty="0">
                          <a:solidFill>
                            <a:schemeClr val="tx1"/>
                          </a:solidFill>
                          <a:effectLst/>
                          <a:latin typeface="Arial" panose="020B0604020202020204" pitchFamily="34" charset="0"/>
                        </a:rPr>
                        <a:t>Mecánica</a:t>
                      </a:r>
                    </a:p>
                  </a:txBody>
                  <a:tcPr marL="6385" marR="6385" marT="63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8.67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8.56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8.37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970414073"/>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8.68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8.28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8.49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42650326"/>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8.61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91391373"/>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8.7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8.98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8.37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8.57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57089602"/>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8.74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9.08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8.55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9396208"/>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9.37</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9.22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9.5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80335046"/>
                  </a:ext>
                </a:extLst>
              </a:tr>
              <a:tr h="165646">
                <a:tc rowSpan="12">
                  <a:txBody>
                    <a:bodyPr/>
                    <a:lstStyle/>
                    <a:p>
                      <a:pPr algn="ctr" rtl="0" fontAlgn="ctr"/>
                      <a:r>
                        <a:rPr lang="es-ES" sz="800" b="0" i="0" u="none" strike="noStrike" dirty="0">
                          <a:solidFill>
                            <a:schemeClr val="tx1"/>
                          </a:solidFill>
                          <a:effectLst/>
                          <a:latin typeface="Arial" panose="020B0604020202020204" pitchFamily="34" charset="0"/>
                        </a:rPr>
                        <a:t>Administración Formulación y Evaluación de Proyectos</a:t>
                      </a:r>
                    </a:p>
                  </a:txBody>
                  <a:tcPr marL="6385" marR="6385" marT="63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8.95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3938008"/>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1868922"/>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921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5216210"/>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2985470"/>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8.73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966980"/>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F</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F</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F</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F</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1962923"/>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9.01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2591970"/>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8.85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8405574"/>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9.21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5803240"/>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8.81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8.59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4191485"/>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9.89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9.75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9.85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003299"/>
                  </a:ext>
                </a:extLst>
              </a:tr>
              <a:tr h="165646">
                <a:tc vMerge="1">
                  <a:txBody>
                    <a:bodyPr/>
                    <a:lstStyle/>
                    <a:p>
                      <a:endParaRPr lang="es-MX"/>
                    </a:p>
                  </a:txBody>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6140220"/>
                  </a:ext>
                </a:extLst>
              </a:tr>
              <a:tr h="165646">
                <a:tc rowSpan="8">
                  <a:txBody>
                    <a:bodyPr/>
                    <a:lstStyle/>
                    <a:p>
                      <a:pPr algn="ctr" rtl="0" fontAlgn="ctr"/>
                      <a:r>
                        <a:rPr lang="es-MX" sz="800" b="0" i="0" u="none" strike="noStrike" dirty="0">
                          <a:solidFill>
                            <a:schemeClr val="tx1"/>
                          </a:solidFill>
                          <a:effectLst/>
                          <a:latin typeface="Arial" panose="020B0604020202020204" pitchFamily="34" charset="0"/>
                        </a:rPr>
                        <a:t>Mecatrónica Área Automatización</a:t>
                      </a:r>
                    </a:p>
                  </a:txBody>
                  <a:tcPr marL="6385" marR="6385" marT="63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8.83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8.58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8.33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64804307"/>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8.59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91103789"/>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8.81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8.95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69493310"/>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7.92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48463093"/>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8.33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A</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8.02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17413418"/>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9.36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B</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8.42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41736970"/>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8.53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8.78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8.95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C</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8.36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589259229"/>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9.69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chemeClr val="tx1"/>
                          </a:solidFill>
                          <a:effectLst/>
                          <a:latin typeface="Arial" panose="020B0604020202020204" pitchFamily="34" charset="0"/>
                        </a:rPr>
                        <a:t>9.69</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20291471"/>
                  </a:ext>
                </a:extLst>
              </a:tr>
              <a:tr h="165646">
                <a:tc rowSpan="4">
                  <a:txBody>
                    <a:bodyPr/>
                    <a:lstStyle/>
                    <a:p>
                      <a:pPr algn="ctr" rtl="0" fontAlgn="ctr"/>
                      <a:r>
                        <a:rPr lang="es-MX" sz="800" b="0" i="0" u="none" strike="noStrike" dirty="0">
                          <a:solidFill>
                            <a:schemeClr val="tx1"/>
                          </a:solidFill>
                          <a:effectLst/>
                          <a:latin typeface="Arial" panose="020B0604020202020204" pitchFamily="34" charset="0"/>
                        </a:rPr>
                        <a:t>Mecatrónica Área Instalaciones Eléctricas Eficientes</a:t>
                      </a:r>
                    </a:p>
                  </a:txBody>
                  <a:tcPr marL="6385" marR="6385" marT="63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2</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9.04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9.01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1</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2742316"/>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441853"/>
                  </a:ext>
                </a:extLst>
              </a:tr>
              <a:tr h="165646">
                <a:tc vMerge="1">
                  <a:txBody>
                    <a:bodyPr/>
                    <a:lstStyle/>
                    <a:p>
                      <a:endParaRPr lang="es-MX"/>
                    </a:p>
                  </a:txBody>
                  <a:tcPr/>
                </a:tc>
                <a:tc>
                  <a:txBody>
                    <a:bodyPr/>
                    <a:lstStyle/>
                    <a:p>
                      <a:pPr algn="ctr" rtl="0" fontAlgn="ctr"/>
                      <a:r>
                        <a:rPr lang="es-MX" sz="1100" b="0" i="0" u="none" strike="noStrike">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8.93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6</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D</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4</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9.13</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5</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E</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8.98</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305784"/>
                  </a:ext>
                </a:extLst>
              </a:tr>
              <a:tr h="165646">
                <a:tc vMerge="1">
                  <a:txBody>
                    <a:bodyPr/>
                    <a:lstStyle/>
                    <a:p>
                      <a:endParaRPr lang="es-MX"/>
                    </a:p>
                  </a:txBody>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L</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chemeClr val="tx1"/>
                          </a:solidFill>
                          <a:effectLst/>
                          <a:latin typeface="Arial" panose="020B0604020202020204" pitchFamily="34" charset="0"/>
                        </a:rPr>
                        <a:t>10</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0719000"/>
                  </a:ext>
                </a:extLst>
              </a:tr>
            </a:tbl>
          </a:graphicData>
        </a:graphic>
      </p:graphicFrame>
    </p:spTree>
    <p:extLst>
      <p:ext uri="{BB962C8B-B14F-4D97-AF65-F5344CB8AC3E}">
        <p14:creationId xmlns:p14="http://schemas.microsoft.com/office/powerpoint/2010/main" val="969787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31572" y="273050"/>
            <a:ext cx="7237251" cy="769441"/>
          </a:xfrm>
          <a:prstGeom prst="rect">
            <a:avLst/>
          </a:prstGeom>
          <a:noFill/>
        </p:spPr>
        <p:txBody>
          <a:bodyPr wrap="square" rtlCol="0">
            <a:spAutoFit/>
          </a:bodyPr>
          <a:lstStyle/>
          <a:p>
            <a:pPr lvl="0" algn="ctr"/>
            <a:r>
              <a:rPr lang="es-MX" sz="1600"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400" b="1" dirty="0">
                <a:solidFill>
                  <a:srgbClr val="ED7D31">
                    <a:lumMod val="75000"/>
                  </a:srgbClr>
                </a:solidFill>
                <a:latin typeface="Arial" panose="020B0604020202020204" pitchFamily="34" charset="0"/>
                <a:cs typeface="Arial" panose="020B0604020202020204" pitchFamily="34" charset="0"/>
              </a:rPr>
              <a:t>Promedios cuatrimestrales por grupo nivel TSU </a:t>
            </a:r>
          </a:p>
          <a:p>
            <a:pPr lvl="0" algn="ctr"/>
            <a:r>
              <a:rPr lang="es-MX" sz="1400" b="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9" name="Tabla 8">
            <a:extLst>
              <a:ext uri="{FF2B5EF4-FFF2-40B4-BE49-F238E27FC236}">
                <a16:creationId xmlns:a16="http://schemas.microsoft.com/office/drawing/2014/main" id="{22CA444B-0CD0-4AA3-AC00-9CBEBA81D9AC}"/>
              </a:ext>
            </a:extLst>
          </p:cNvPr>
          <p:cNvGraphicFramePr>
            <a:graphicFrameLocks noGrp="1"/>
          </p:cNvGraphicFramePr>
          <p:nvPr>
            <p:extLst>
              <p:ext uri="{D42A27DB-BD31-4B8C-83A1-F6EECF244321}">
                <p14:modId xmlns:p14="http://schemas.microsoft.com/office/powerpoint/2010/main" val="4060478713"/>
              </p:ext>
            </p:extLst>
          </p:nvPr>
        </p:nvGraphicFramePr>
        <p:xfrm>
          <a:off x="824577" y="1042491"/>
          <a:ext cx="9037899" cy="6363152"/>
        </p:xfrm>
        <a:graphic>
          <a:graphicData uri="http://schemas.openxmlformats.org/drawingml/2006/table">
            <a:tbl>
              <a:tblPr/>
              <a:tblGrid>
                <a:gridCol w="831987">
                  <a:extLst>
                    <a:ext uri="{9D8B030D-6E8A-4147-A177-3AD203B41FA5}">
                      <a16:colId xmlns:a16="http://schemas.microsoft.com/office/drawing/2014/main" val="830404892"/>
                    </a:ext>
                  </a:extLst>
                </a:gridCol>
                <a:gridCol w="683826">
                  <a:extLst>
                    <a:ext uri="{9D8B030D-6E8A-4147-A177-3AD203B41FA5}">
                      <a16:colId xmlns:a16="http://schemas.microsoft.com/office/drawing/2014/main" val="86571390"/>
                    </a:ext>
                  </a:extLst>
                </a:gridCol>
                <a:gridCol w="683826">
                  <a:extLst>
                    <a:ext uri="{9D8B030D-6E8A-4147-A177-3AD203B41FA5}">
                      <a16:colId xmlns:a16="http://schemas.microsoft.com/office/drawing/2014/main" val="1957329675"/>
                    </a:ext>
                  </a:extLst>
                </a:gridCol>
                <a:gridCol w="683826">
                  <a:extLst>
                    <a:ext uri="{9D8B030D-6E8A-4147-A177-3AD203B41FA5}">
                      <a16:colId xmlns:a16="http://schemas.microsoft.com/office/drawing/2014/main" val="1179518261"/>
                    </a:ext>
                  </a:extLst>
                </a:gridCol>
                <a:gridCol w="683826">
                  <a:extLst>
                    <a:ext uri="{9D8B030D-6E8A-4147-A177-3AD203B41FA5}">
                      <a16:colId xmlns:a16="http://schemas.microsoft.com/office/drawing/2014/main" val="424164673"/>
                    </a:ext>
                  </a:extLst>
                </a:gridCol>
                <a:gridCol w="683826">
                  <a:extLst>
                    <a:ext uri="{9D8B030D-6E8A-4147-A177-3AD203B41FA5}">
                      <a16:colId xmlns:a16="http://schemas.microsoft.com/office/drawing/2014/main" val="3481677038"/>
                    </a:ext>
                  </a:extLst>
                </a:gridCol>
                <a:gridCol w="683826">
                  <a:extLst>
                    <a:ext uri="{9D8B030D-6E8A-4147-A177-3AD203B41FA5}">
                      <a16:colId xmlns:a16="http://schemas.microsoft.com/office/drawing/2014/main" val="1031431080"/>
                    </a:ext>
                  </a:extLst>
                </a:gridCol>
                <a:gridCol w="683826">
                  <a:extLst>
                    <a:ext uri="{9D8B030D-6E8A-4147-A177-3AD203B41FA5}">
                      <a16:colId xmlns:a16="http://schemas.microsoft.com/office/drawing/2014/main" val="485524875"/>
                    </a:ext>
                  </a:extLst>
                </a:gridCol>
                <a:gridCol w="683826">
                  <a:extLst>
                    <a:ext uri="{9D8B030D-6E8A-4147-A177-3AD203B41FA5}">
                      <a16:colId xmlns:a16="http://schemas.microsoft.com/office/drawing/2014/main" val="3054345765"/>
                    </a:ext>
                  </a:extLst>
                </a:gridCol>
                <a:gridCol w="683826">
                  <a:extLst>
                    <a:ext uri="{9D8B030D-6E8A-4147-A177-3AD203B41FA5}">
                      <a16:colId xmlns:a16="http://schemas.microsoft.com/office/drawing/2014/main" val="2588694516"/>
                    </a:ext>
                  </a:extLst>
                </a:gridCol>
                <a:gridCol w="683826">
                  <a:extLst>
                    <a:ext uri="{9D8B030D-6E8A-4147-A177-3AD203B41FA5}">
                      <a16:colId xmlns:a16="http://schemas.microsoft.com/office/drawing/2014/main" val="3611219556"/>
                    </a:ext>
                  </a:extLst>
                </a:gridCol>
                <a:gridCol w="683826">
                  <a:extLst>
                    <a:ext uri="{9D8B030D-6E8A-4147-A177-3AD203B41FA5}">
                      <a16:colId xmlns:a16="http://schemas.microsoft.com/office/drawing/2014/main" val="2670722641"/>
                    </a:ext>
                  </a:extLst>
                </a:gridCol>
                <a:gridCol w="683826">
                  <a:extLst>
                    <a:ext uri="{9D8B030D-6E8A-4147-A177-3AD203B41FA5}">
                      <a16:colId xmlns:a16="http://schemas.microsoft.com/office/drawing/2014/main" val="2923251797"/>
                    </a:ext>
                  </a:extLst>
                </a:gridCol>
              </a:tblGrid>
              <a:tr h="258312">
                <a:tc rowSpan="2">
                  <a:txBody>
                    <a:bodyPr/>
                    <a:lstStyle/>
                    <a:p>
                      <a:pPr algn="ctr" rtl="0" fontAlgn="ctr"/>
                      <a:r>
                        <a:rPr lang="es-MX" sz="700" b="1" i="0" u="none" strike="noStrike">
                          <a:solidFill>
                            <a:srgbClr val="000000"/>
                          </a:solidFill>
                          <a:effectLst/>
                          <a:latin typeface="Arial" panose="020B0604020202020204" pitchFamily="34" charset="0"/>
                        </a:rPr>
                        <a:t>PE (T.S.U.)</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gridSpan="3">
                  <a:txBody>
                    <a:bodyPr/>
                    <a:lstStyle/>
                    <a:p>
                      <a:pPr algn="ctr" rtl="0" fontAlgn="ctr"/>
                      <a:r>
                        <a:rPr lang="es-MX" sz="1100" b="1" i="0" u="none" strike="noStrike" dirty="0">
                          <a:solidFill>
                            <a:srgbClr val="000000"/>
                          </a:solidFill>
                          <a:effectLst/>
                          <a:latin typeface="Arial" panose="020B0604020202020204" pitchFamily="34" charset="0"/>
                        </a:rPr>
                        <a:t>Ene - Abr 2024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May-Ago 2024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Sep - Dic 2024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Ene - Abr 2025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50931949"/>
                  </a:ext>
                </a:extLst>
              </a:tr>
              <a:tr h="151948">
                <a:tc vMerge="1">
                  <a:txBody>
                    <a:bodyPr/>
                    <a:lstStyle/>
                    <a:p>
                      <a:endParaRPr lang="es-MX"/>
                    </a:p>
                  </a:txBody>
                  <a:tcPr/>
                </a:tc>
                <a:tc>
                  <a:txBody>
                    <a:bodyPr/>
                    <a:lstStyle/>
                    <a:p>
                      <a:pPr algn="ctr" rtl="0" fontAlgn="ctr"/>
                      <a:r>
                        <a:rPr lang="es-MX" sz="1100" b="0" i="0" u="none" strike="noStrike" dirty="0" err="1">
                          <a:solidFill>
                            <a:srgbClr val="000000"/>
                          </a:solidFill>
                          <a:effectLst/>
                          <a:latin typeface="Arial" panose="020B0604020202020204" pitchFamily="34" charset="0"/>
                        </a:rPr>
                        <a:t>Cuatrim</a:t>
                      </a:r>
                      <a:endParaRPr lang="es-MX" sz="1100" b="0" i="0" u="none" strike="noStrike" dirty="0">
                        <a:solidFill>
                          <a:srgbClr val="000000"/>
                        </a:solidFill>
                        <a:effectLst/>
                        <a:latin typeface="Arial" panose="020B0604020202020204" pitchFamily="34" charset="0"/>
                      </a:endParaRP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Cuatrim</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Cuatrim</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Cuatrim</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6233435"/>
                  </a:ext>
                </a:extLst>
              </a:tr>
              <a:tr h="151948">
                <a:tc rowSpan="4">
                  <a:txBody>
                    <a:bodyPr/>
                    <a:lstStyle/>
                    <a:p>
                      <a:pPr algn="ctr" rtl="0" fontAlgn="ctr"/>
                      <a:r>
                        <a:rPr lang="es-ES" sz="1000" b="0" i="0" u="none" strike="noStrike" dirty="0">
                          <a:solidFill>
                            <a:srgbClr val="000000"/>
                          </a:solidFill>
                          <a:effectLst/>
                          <a:latin typeface="Arial" panose="020B0604020202020204" pitchFamily="34" charset="0"/>
                        </a:rPr>
                        <a:t>Turismo (Área Desarrollo de Productos Alternativos)</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77776728"/>
                  </a:ext>
                </a:extLst>
              </a:tr>
              <a:tr h="151948">
                <a:tc vMerge="1">
                  <a:txBody>
                    <a:bodyPr/>
                    <a:lstStyle/>
                    <a:p>
                      <a:endParaRPr lang="es-MX"/>
                    </a:p>
                  </a:txBody>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5250260"/>
                  </a:ext>
                </a:extLst>
              </a:tr>
              <a:tr h="151948">
                <a:tc vMerge="1">
                  <a:txBody>
                    <a:bodyPr/>
                    <a:lstStyle/>
                    <a:p>
                      <a:endParaRPr lang="es-MX"/>
                    </a:p>
                  </a:txBody>
                  <a:tcPr/>
                </a:tc>
                <a:tc>
                  <a:txBody>
                    <a:bodyPr/>
                    <a:lstStyle/>
                    <a:p>
                      <a:pPr algn="ctr" rtl="0" fontAlgn="ctr"/>
                      <a:r>
                        <a:rPr lang="es-MX" sz="1100" b="0" i="0" u="none" strike="noStrike" dirty="0">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9.32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3569217"/>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8211546"/>
                  </a:ext>
                </a:extLst>
              </a:tr>
              <a:tr h="151948">
                <a:tc rowSpan="3">
                  <a:txBody>
                    <a:bodyPr/>
                    <a:lstStyle/>
                    <a:p>
                      <a:pPr algn="ctr" rtl="0" fontAlgn="ctr"/>
                      <a:r>
                        <a:rPr lang="es-MX" sz="1000" b="0" i="0" u="none" strike="noStrike" dirty="0">
                          <a:solidFill>
                            <a:srgbClr val="000000"/>
                          </a:solidFill>
                          <a:effectLst/>
                          <a:latin typeface="Arial" panose="020B0604020202020204" pitchFamily="34" charset="0"/>
                        </a:rPr>
                        <a:t>Turismo (Área Hotelería)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8.98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58348936"/>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8.96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33369401"/>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9.19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8.93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64562430"/>
                  </a:ext>
                </a:extLst>
              </a:tr>
              <a:tr h="151948">
                <a:tc rowSpan="14">
                  <a:txBody>
                    <a:bodyPr/>
                    <a:lstStyle/>
                    <a:p>
                      <a:pPr algn="ctr" rtl="0" fontAlgn="ctr"/>
                      <a:r>
                        <a:rPr lang="es-MX" sz="1000" b="0" i="0" u="none" strike="noStrike" dirty="0">
                          <a:solidFill>
                            <a:srgbClr val="000000"/>
                          </a:solidFill>
                          <a:effectLst/>
                          <a:latin typeface="Arial" panose="020B0604020202020204" pitchFamily="34" charset="0"/>
                        </a:rPr>
                        <a:t>Gastronomía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4840048"/>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8.13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7730707"/>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3861299"/>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9.01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8.21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6909622"/>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8.48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7113220"/>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8.7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7.99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2856629"/>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G</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G</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G</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8862479"/>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385273"/>
                  </a:ext>
                </a:extLst>
              </a:tr>
              <a:tr h="161199">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1" i="0" u="none" strike="noStrike">
                          <a:solidFill>
                            <a:srgbClr val="FF0000"/>
                          </a:solidFill>
                          <a:effectLst/>
                          <a:latin typeface="Arial" panose="020B0604020202020204" pitchFamily="34" charset="0"/>
                        </a:rPr>
                        <a:t>7.92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8.13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8.36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5032676"/>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9.23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4634171"/>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8.47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8.21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1909100"/>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8.48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3083850"/>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7.99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F</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0722871"/>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9.92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1" i="0" u="none" strike="noStrike">
                          <a:solidFill>
                            <a:srgbClr val="FF0000"/>
                          </a:solidFill>
                          <a:effectLst/>
                          <a:latin typeface="Arial" panose="020B0604020202020204" pitchFamily="34" charset="0"/>
                        </a:rPr>
                        <a:t>4.75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1" i="0" u="none" strike="noStrike">
                          <a:solidFill>
                            <a:srgbClr val="FF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0062923"/>
                  </a:ext>
                </a:extLst>
              </a:tr>
              <a:tr h="151948">
                <a:tc rowSpan="8">
                  <a:txBody>
                    <a:bodyPr/>
                    <a:lstStyle/>
                    <a:p>
                      <a:pPr algn="ctr" rtl="0" fontAlgn="ctr"/>
                      <a:r>
                        <a:rPr lang="es-ES" sz="1000" b="0" i="0" u="none" strike="noStrike" dirty="0">
                          <a:solidFill>
                            <a:srgbClr val="000000"/>
                          </a:solidFill>
                          <a:effectLst/>
                          <a:latin typeface="Arial" panose="020B0604020202020204" pitchFamily="34" charset="0"/>
                        </a:rPr>
                        <a:t>Tecnologías de la Información Área Desarrollo de Software Multiplataforma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8.51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00953440"/>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8.72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64851192"/>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92208697"/>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7760825"/>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9.38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9.63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977116654"/>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9.31</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9.43</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9.1</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9.08</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30294097"/>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9.33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9.49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b"/>
                      <a:r>
                        <a:rPr lang="es-MX" sz="1100" b="0" i="0" u="none" strike="noStrike" dirty="0">
                          <a:solidFill>
                            <a:srgbClr val="000000"/>
                          </a:solidFill>
                          <a:effectLst/>
                          <a:latin typeface="Arial" panose="020B0604020202020204" pitchFamily="34" charset="0"/>
                        </a:rPr>
                        <a:t>C</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0466522"/>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9.88</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6784" marR="6784" marT="67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941175685"/>
                  </a:ext>
                </a:extLst>
              </a:tr>
              <a:tr h="151948">
                <a:tc rowSpan="5">
                  <a:txBody>
                    <a:bodyPr/>
                    <a:lstStyle/>
                    <a:p>
                      <a:pPr algn="ctr" rtl="0" fontAlgn="ctr"/>
                      <a:r>
                        <a:rPr lang="es-MX" sz="1000" b="0" i="0" u="none" strike="noStrike" dirty="0">
                          <a:solidFill>
                            <a:srgbClr val="000000"/>
                          </a:solidFill>
                          <a:effectLst/>
                          <a:latin typeface="Arial" panose="020B0604020202020204" pitchFamily="34" charset="0"/>
                        </a:rPr>
                        <a:t>Energías Renovables</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8.06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3</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8.77</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9.02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7348536"/>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2608632"/>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9290803"/>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6</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9.22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4</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9.02</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5</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8.81</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6931517"/>
                  </a:ext>
                </a:extLst>
              </a:tr>
              <a:tr h="151948">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9.99</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10</a:t>
                      </a:r>
                    </a:p>
                  </a:txBody>
                  <a:tcPr marL="6784" marR="6784" marT="67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441613"/>
                  </a:ext>
                </a:extLst>
              </a:tr>
            </a:tbl>
          </a:graphicData>
        </a:graphic>
      </p:graphicFrame>
    </p:spTree>
    <p:extLst>
      <p:ext uri="{BB962C8B-B14F-4D97-AF65-F5344CB8AC3E}">
        <p14:creationId xmlns:p14="http://schemas.microsoft.com/office/powerpoint/2010/main" val="180789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523284" y="421434"/>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Promedios cuatrimestrales por grupo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4" name="Tabla 3">
            <a:extLst>
              <a:ext uri="{FF2B5EF4-FFF2-40B4-BE49-F238E27FC236}">
                <a16:creationId xmlns:a16="http://schemas.microsoft.com/office/drawing/2014/main" id="{41F44189-49F6-499E-B881-D71C88F96073}"/>
              </a:ext>
            </a:extLst>
          </p:cNvPr>
          <p:cNvGraphicFramePr>
            <a:graphicFrameLocks noGrp="1"/>
          </p:cNvGraphicFramePr>
          <p:nvPr>
            <p:extLst>
              <p:ext uri="{D42A27DB-BD31-4B8C-83A1-F6EECF244321}">
                <p14:modId xmlns:p14="http://schemas.microsoft.com/office/powerpoint/2010/main" val="4208502424"/>
              </p:ext>
            </p:extLst>
          </p:nvPr>
        </p:nvGraphicFramePr>
        <p:xfrm>
          <a:off x="984246" y="1530271"/>
          <a:ext cx="9156704" cy="4994910"/>
        </p:xfrm>
        <a:graphic>
          <a:graphicData uri="http://schemas.openxmlformats.org/drawingml/2006/table">
            <a:tbl>
              <a:tblPr/>
              <a:tblGrid>
                <a:gridCol w="842924">
                  <a:extLst>
                    <a:ext uri="{9D8B030D-6E8A-4147-A177-3AD203B41FA5}">
                      <a16:colId xmlns:a16="http://schemas.microsoft.com/office/drawing/2014/main" val="2538140895"/>
                    </a:ext>
                  </a:extLst>
                </a:gridCol>
                <a:gridCol w="692815">
                  <a:extLst>
                    <a:ext uri="{9D8B030D-6E8A-4147-A177-3AD203B41FA5}">
                      <a16:colId xmlns:a16="http://schemas.microsoft.com/office/drawing/2014/main" val="1425251664"/>
                    </a:ext>
                  </a:extLst>
                </a:gridCol>
                <a:gridCol w="692815">
                  <a:extLst>
                    <a:ext uri="{9D8B030D-6E8A-4147-A177-3AD203B41FA5}">
                      <a16:colId xmlns:a16="http://schemas.microsoft.com/office/drawing/2014/main" val="2115252702"/>
                    </a:ext>
                  </a:extLst>
                </a:gridCol>
                <a:gridCol w="692815">
                  <a:extLst>
                    <a:ext uri="{9D8B030D-6E8A-4147-A177-3AD203B41FA5}">
                      <a16:colId xmlns:a16="http://schemas.microsoft.com/office/drawing/2014/main" val="1279457566"/>
                    </a:ext>
                  </a:extLst>
                </a:gridCol>
                <a:gridCol w="692815">
                  <a:extLst>
                    <a:ext uri="{9D8B030D-6E8A-4147-A177-3AD203B41FA5}">
                      <a16:colId xmlns:a16="http://schemas.microsoft.com/office/drawing/2014/main" val="2053090656"/>
                    </a:ext>
                  </a:extLst>
                </a:gridCol>
                <a:gridCol w="692815">
                  <a:extLst>
                    <a:ext uri="{9D8B030D-6E8A-4147-A177-3AD203B41FA5}">
                      <a16:colId xmlns:a16="http://schemas.microsoft.com/office/drawing/2014/main" val="2717048750"/>
                    </a:ext>
                  </a:extLst>
                </a:gridCol>
                <a:gridCol w="692815">
                  <a:extLst>
                    <a:ext uri="{9D8B030D-6E8A-4147-A177-3AD203B41FA5}">
                      <a16:colId xmlns:a16="http://schemas.microsoft.com/office/drawing/2014/main" val="1663897672"/>
                    </a:ext>
                  </a:extLst>
                </a:gridCol>
                <a:gridCol w="692815">
                  <a:extLst>
                    <a:ext uri="{9D8B030D-6E8A-4147-A177-3AD203B41FA5}">
                      <a16:colId xmlns:a16="http://schemas.microsoft.com/office/drawing/2014/main" val="3013899719"/>
                    </a:ext>
                  </a:extLst>
                </a:gridCol>
                <a:gridCol w="692815">
                  <a:extLst>
                    <a:ext uri="{9D8B030D-6E8A-4147-A177-3AD203B41FA5}">
                      <a16:colId xmlns:a16="http://schemas.microsoft.com/office/drawing/2014/main" val="539535098"/>
                    </a:ext>
                  </a:extLst>
                </a:gridCol>
                <a:gridCol w="692815">
                  <a:extLst>
                    <a:ext uri="{9D8B030D-6E8A-4147-A177-3AD203B41FA5}">
                      <a16:colId xmlns:a16="http://schemas.microsoft.com/office/drawing/2014/main" val="2303187257"/>
                    </a:ext>
                  </a:extLst>
                </a:gridCol>
                <a:gridCol w="692815">
                  <a:extLst>
                    <a:ext uri="{9D8B030D-6E8A-4147-A177-3AD203B41FA5}">
                      <a16:colId xmlns:a16="http://schemas.microsoft.com/office/drawing/2014/main" val="1223925556"/>
                    </a:ext>
                  </a:extLst>
                </a:gridCol>
                <a:gridCol w="692815">
                  <a:extLst>
                    <a:ext uri="{9D8B030D-6E8A-4147-A177-3AD203B41FA5}">
                      <a16:colId xmlns:a16="http://schemas.microsoft.com/office/drawing/2014/main" val="3856743684"/>
                    </a:ext>
                  </a:extLst>
                </a:gridCol>
                <a:gridCol w="692815">
                  <a:extLst>
                    <a:ext uri="{9D8B030D-6E8A-4147-A177-3AD203B41FA5}">
                      <a16:colId xmlns:a16="http://schemas.microsoft.com/office/drawing/2014/main" val="2930321677"/>
                    </a:ext>
                  </a:extLst>
                </a:gridCol>
              </a:tblGrid>
              <a:tr h="457200">
                <a:tc rowSpan="2">
                  <a:txBody>
                    <a:bodyPr/>
                    <a:lstStyle/>
                    <a:p>
                      <a:pPr algn="ctr" rtl="0" fontAlgn="ctr"/>
                      <a:r>
                        <a:rPr lang="es-MX" sz="900" b="1" i="0" u="none" strike="noStrike">
                          <a:solidFill>
                            <a:srgbClr val="000000"/>
                          </a:solidFill>
                          <a:effectLst/>
                          <a:latin typeface="Arial" panose="020B0604020202020204" pitchFamily="34" charset="0"/>
                        </a:rPr>
                        <a:t>PE (Ing/Lic)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gridSpan="3">
                  <a:txBody>
                    <a:bodyPr/>
                    <a:lstStyle/>
                    <a:p>
                      <a:pPr algn="ctr" rtl="0" fontAlgn="ctr"/>
                      <a:r>
                        <a:rPr lang="es-MX" sz="1200" b="1" i="0" u="none" strike="noStrike" dirty="0">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200" b="1"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200" b="1"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200" b="1"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626464842"/>
                  </a:ext>
                </a:extLst>
              </a:tr>
              <a:tr h="3048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Cuatrim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dirty="0">
                          <a:solidFill>
                            <a:srgbClr val="000000"/>
                          </a:solidFill>
                          <a:effectLst/>
                          <a:latin typeface="Arial" panose="020B0604020202020204" pitchFamily="34" charset="0"/>
                        </a:rPr>
                        <a:t>Grupo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Promedio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Cuatrim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Grupo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Promedio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Cuatrim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Grupo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Promedio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Cuatrim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Grupo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200" b="0" i="0" u="none" strike="noStrike">
                          <a:solidFill>
                            <a:srgbClr val="000000"/>
                          </a:solidFill>
                          <a:effectLst/>
                          <a:latin typeface="Arial" panose="020B0604020202020204" pitchFamily="34" charset="0"/>
                        </a:rPr>
                        <a:t>Promedio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953901862"/>
                  </a:ext>
                </a:extLst>
              </a:tr>
              <a:tr h="190500">
                <a:tc rowSpan="4">
                  <a:txBody>
                    <a:bodyPr/>
                    <a:lstStyle/>
                    <a:p>
                      <a:pPr algn="ctr" rtl="0" fontAlgn="ctr"/>
                      <a:r>
                        <a:rPr lang="es-MX" sz="900" b="0" i="0" u="none" strike="noStrike" dirty="0">
                          <a:solidFill>
                            <a:srgbClr val="000000"/>
                          </a:solidFill>
                          <a:effectLst/>
                          <a:latin typeface="Arial" panose="020B0604020202020204" pitchFamily="34" charset="0"/>
                        </a:rPr>
                        <a:t>Procesos </a:t>
                      </a:r>
                      <a:r>
                        <a:rPr lang="es-MX" sz="900" b="0" i="0" u="none" strike="noStrike" dirty="0" err="1">
                          <a:solidFill>
                            <a:srgbClr val="000000"/>
                          </a:solidFill>
                          <a:effectLst/>
                          <a:latin typeface="Arial" panose="020B0604020202020204" pitchFamily="34" charset="0"/>
                        </a:rPr>
                        <a:t>Bioalimentarios</a:t>
                      </a:r>
                      <a:endParaRPr lang="es-MX" sz="9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9423473"/>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9964274"/>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17034013"/>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2487614"/>
                  </a:ext>
                </a:extLst>
              </a:tr>
              <a:tr h="190500">
                <a:tc rowSpan="6">
                  <a:txBody>
                    <a:bodyPr/>
                    <a:lstStyle/>
                    <a:p>
                      <a:pPr algn="ctr" rtl="0" fontAlgn="ctr"/>
                      <a:r>
                        <a:rPr lang="es-MX" sz="900" b="0" i="0" u="none" strike="noStrike" dirty="0">
                          <a:solidFill>
                            <a:srgbClr val="000000"/>
                          </a:solidFill>
                          <a:effectLst/>
                          <a:latin typeface="Arial" panose="020B0604020202020204" pitchFamily="34" charset="0"/>
                        </a:rPr>
                        <a:t>Metalmecánica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33359407"/>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1244258"/>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99027858"/>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974514604"/>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31502186"/>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29823810"/>
                  </a:ext>
                </a:extLst>
              </a:tr>
              <a:tr h="190500">
                <a:tc rowSpan="7">
                  <a:txBody>
                    <a:bodyPr/>
                    <a:lstStyle/>
                    <a:p>
                      <a:pPr algn="ctr" rtl="0" fontAlgn="ctr"/>
                      <a:r>
                        <a:rPr lang="es-MX" sz="900" b="0" i="0" u="none" strike="noStrike" dirty="0">
                          <a:solidFill>
                            <a:srgbClr val="000000"/>
                          </a:solidFill>
                          <a:effectLst/>
                          <a:latin typeface="Arial" panose="020B0604020202020204" pitchFamily="34" charset="0"/>
                        </a:rPr>
                        <a:t>Mecatrónica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8354031"/>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4169962"/>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8.94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5533628"/>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58656"/>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dirty="0">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5170070"/>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2773764"/>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200" b="0" i="0" u="none" strike="noStrike">
                          <a:solidFill>
                            <a:srgbClr val="000000"/>
                          </a:solidFill>
                          <a:effectLst/>
                          <a:latin typeface="Arial" panose="020B0604020202020204" pitchFamily="34" charset="0"/>
                        </a:rPr>
                        <a:t>8.83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3762216"/>
                  </a:ext>
                </a:extLst>
              </a:tr>
              <a:tr h="190500">
                <a:tc rowSpan="5">
                  <a:txBody>
                    <a:bodyPr/>
                    <a:lstStyle/>
                    <a:p>
                      <a:pPr algn="ctr" rtl="0" fontAlgn="ctr"/>
                      <a:r>
                        <a:rPr lang="es-MX" sz="900" b="0" i="0" u="none" strike="noStrike" dirty="0">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20363179"/>
                  </a:ext>
                </a:extLst>
              </a:tr>
              <a:tr h="190500">
                <a:tc vMerge="1">
                  <a:txBody>
                    <a:bodyPr/>
                    <a:lstStyle/>
                    <a:p>
                      <a:endParaRPr lang="es-MX"/>
                    </a:p>
                  </a:txBody>
                  <a:tcPr/>
                </a:tc>
                <a:tc>
                  <a:txBody>
                    <a:bodyPr/>
                    <a:lstStyle/>
                    <a:p>
                      <a:pPr algn="ctr" rtl="0" fontAlgn="ctr"/>
                      <a:r>
                        <a:rPr lang="es-MX" sz="12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77903798"/>
                  </a:ext>
                </a:extLst>
              </a:tr>
              <a:tr h="190500">
                <a:tc vMerge="1">
                  <a:txBody>
                    <a:bodyPr/>
                    <a:lstStyle/>
                    <a:p>
                      <a:endParaRPr lang="es-MX"/>
                    </a:p>
                  </a:txBody>
                  <a:tcPr/>
                </a:tc>
                <a:tc>
                  <a:txBody>
                    <a:bodyPr/>
                    <a:lstStyle/>
                    <a:p>
                      <a:pPr algn="ctr" rtl="0" fontAlgn="ctr"/>
                      <a:r>
                        <a:rPr lang="es-MX" sz="1200" b="0" i="0" u="none" strike="noStrike" dirty="0">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8.79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11377120"/>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39439300"/>
                  </a:ext>
                </a:extLst>
              </a:tr>
              <a:tr h="190500">
                <a:tc vMerge="1">
                  <a:txBody>
                    <a:bodyPr/>
                    <a:lstStyle/>
                    <a:p>
                      <a:endParaRPr lang="es-MX"/>
                    </a:p>
                  </a:txBody>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2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247162743"/>
                  </a:ext>
                </a:extLst>
              </a:tr>
            </a:tbl>
          </a:graphicData>
        </a:graphic>
      </p:graphicFrame>
    </p:spTree>
    <p:extLst>
      <p:ext uri="{BB962C8B-B14F-4D97-AF65-F5344CB8AC3E}">
        <p14:creationId xmlns:p14="http://schemas.microsoft.com/office/powerpoint/2010/main" val="403602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79700" y="349250"/>
            <a:ext cx="7237251" cy="861774"/>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Promedios cuatrimestrales por grupo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4" name="Tabla 3">
            <a:extLst>
              <a:ext uri="{FF2B5EF4-FFF2-40B4-BE49-F238E27FC236}">
                <a16:creationId xmlns:a16="http://schemas.microsoft.com/office/drawing/2014/main" id="{5CB9BC07-73B1-4299-A5DE-513A7D33A1E4}"/>
              </a:ext>
            </a:extLst>
          </p:cNvPr>
          <p:cNvGraphicFramePr>
            <a:graphicFrameLocks noGrp="1"/>
          </p:cNvGraphicFramePr>
          <p:nvPr>
            <p:extLst>
              <p:ext uri="{D42A27DB-BD31-4B8C-83A1-F6EECF244321}">
                <p14:modId xmlns:p14="http://schemas.microsoft.com/office/powerpoint/2010/main" val="1471685331"/>
              </p:ext>
            </p:extLst>
          </p:nvPr>
        </p:nvGraphicFramePr>
        <p:xfrm>
          <a:off x="1013667" y="1114601"/>
          <a:ext cx="8903284" cy="5545072"/>
        </p:xfrm>
        <a:graphic>
          <a:graphicData uri="http://schemas.openxmlformats.org/drawingml/2006/table">
            <a:tbl>
              <a:tblPr/>
              <a:tblGrid>
                <a:gridCol w="684868">
                  <a:extLst>
                    <a:ext uri="{9D8B030D-6E8A-4147-A177-3AD203B41FA5}">
                      <a16:colId xmlns:a16="http://schemas.microsoft.com/office/drawing/2014/main" val="12455512"/>
                    </a:ext>
                  </a:extLst>
                </a:gridCol>
                <a:gridCol w="684868">
                  <a:extLst>
                    <a:ext uri="{9D8B030D-6E8A-4147-A177-3AD203B41FA5}">
                      <a16:colId xmlns:a16="http://schemas.microsoft.com/office/drawing/2014/main" val="1088467010"/>
                    </a:ext>
                  </a:extLst>
                </a:gridCol>
                <a:gridCol w="684868">
                  <a:extLst>
                    <a:ext uri="{9D8B030D-6E8A-4147-A177-3AD203B41FA5}">
                      <a16:colId xmlns:a16="http://schemas.microsoft.com/office/drawing/2014/main" val="1316818940"/>
                    </a:ext>
                  </a:extLst>
                </a:gridCol>
                <a:gridCol w="684868">
                  <a:extLst>
                    <a:ext uri="{9D8B030D-6E8A-4147-A177-3AD203B41FA5}">
                      <a16:colId xmlns:a16="http://schemas.microsoft.com/office/drawing/2014/main" val="4203995953"/>
                    </a:ext>
                  </a:extLst>
                </a:gridCol>
                <a:gridCol w="684868">
                  <a:extLst>
                    <a:ext uri="{9D8B030D-6E8A-4147-A177-3AD203B41FA5}">
                      <a16:colId xmlns:a16="http://schemas.microsoft.com/office/drawing/2014/main" val="4038823851"/>
                    </a:ext>
                  </a:extLst>
                </a:gridCol>
                <a:gridCol w="684868">
                  <a:extLst>
                    <a:ext uri="{9D8B030D-6E8A-4147-A177-3AD203B41FA5}">
                      <a16:colId xmlns:a16="http://schemas.microsoft.com/office/drawing/2014/main" val="122084909"/>
                    </a:ext>
                  </a:extLst>
                </a:gridCol>
                <a:gridCol w="684868">
                  <a:extLst>
                    <a:ext uri="{9D8B030D-6E8A-4147-A177-3AD203B41FA5}">
                      <a16:colId xmlns:a16="http://schemas.microsoft.com/office/drawing/2014/main" val="1150165087"/>
                    </a:ext>
                  </a:extLst>
                </a:gridCol>
                <a:gridCol w="684868">
                  <a:extLst>
                    <a:ext uri="{9D8B030D-6E8A-4147-A177-3AD203B41FA5}">
                      <a16:colId xmlns:a16="http://schemas.microsoft.com/office/drawing/2014/main" val="4093076960"/>
                    </a:ext>
                  </a:extLst>
                </a:gridCol>
                <a:gridCol w="684868">
                  <a:extLst>
                    <a:ext uri="{9D8B030D-6E8A-4147-A177-3AD203B41FA5}">
                      <a16:colId xmlns:a16="http://schemas.microsoft.com/office/drawing/2014/main" val="1505553232"/>
                    </a:ext>
                  </a:extLst>
                </a:gridCol>
                <a:gridCol w="684868">
                  <a:extLst>
                    <a:ext uri="{9D8B030D-6E8A-4147-A177-3AD203B41FA5}">
                      <a16:colId xmlns:a16="http://schemas.microsoft.com/office/drawing/2014/main" val="1051783929"/>
                    </a:ext>
                  </a:extLst>
                </a:gridCol>
                <a:gridCol w="684868">
                  <a:extLst>
                    <a:ext uri="{9D8B030D-6E8A-4147-A177-3AD203B41FA5}">
                      <a16:colId xmlns:a16="http://schemas.microsoft.com/office/drawing/2014/main" val="4032858375"/>
                    </a:ext>
                  </a:extLst>
                </a:gridCol>
                <a:gridCol w="684868">
                  <a:extLst>
                    <a:ext uri="{9D8B030D-6E8A-4147-A177-3AD203B41FA5}">
                      <a16:colId xmlns:a16="http://schemas.microsoft.com/office/drawing/2014/main" val="125738729"/>
                    </a:ext>
                  </a:extLst>
                </a:gridCol>
                <a:gridCol w="684868">
                  <a:extLst>
                    <a:ext uri="{9D8B030D-6E8A-4147-A177-3AD203B41FA5}">
                      <a16:colId xmlns:a16="http://schemas.microsoft.com/office/drawing/2014/main" val="1911822167"/>
                    </a:ext>
                  </a:extLst>
                </a:gridCol>
              </a:tblGrid>
              <a:tr h="279172">
                <a:tc rowSpan="2">
                  <a:txBody>
                    <a:bodyPr/>
                    <a:lstStyle/>
                    <a:p>
                      <a:pPr algn="ctr" rtl="0" fontAlgn="ctr"/>
                      <a:r>
                        <a:rPr lang="es-MX" sz="900" b="1" i="0" u="none" strike="noStrike" dirty="0">
                          <a:solidFill>
                            <a:srgbClr val="000000"/>
                          </a:solidFill>
                          <a:effectLst/>
                          <a:latin typeface="Arial" panose="020B0604020202020204" pitchFamily="34" charset="0"/>
                        </a:rPr>
                        <a:t>PE (</a:t>
                      </a:r>
                      <a:r>
                        <a:rPr lang="es-MX" sz="900" b="1" i="0" u="none" strike="noStrike" dirty="0" err="1">
                          <a:solidFill>
                            <a:srgbClr val="000000"/>
                          </a:solidFill>
                          <a:effectLst/>
                          <a:latin typeface="Arial" panose="020B0604020202020204" pitchFamily="34" charset="0"/>
                        </a:rPr>
                        <a:t>Ing</a:t>
                      </a:r>
                      <a:r>
                        <a:rPr lang="es-MX" sz="900" b="1" i="0" u="none" strike="noStrike" dirty="0">
                          <a:solidFill>
                            <a:srgbClr val="000000"/>
                          </a:solidFill>
                          <a:effectLst/>
                          <a:latin typeface="Arial" panose="020B0604020202020204" pitchFamily="34" charset="0"/>
                        </a:rPr>
                        <a:t>/</a:t>
                      </a:r>
                      <a:r>
                        <a:rPr lang="es-MX" sz="900" b="1" i="0" u="none" strike="noStrike" dirty="0" err="1">
                          <a:solidFill>
                            <a:srgbClr val="000000"/>
                          </a:solidFill>
                          <a:effectLst/>
                          <a:latin typeface="Arial" panose="020B0604020202020204" pitchFamily="34" charset="0"/>
                        </a:rPr>
                        <a:t>Lic</a:t>
                      </a:r>
                      <a:r>
                        <a:rPr lang="es-MX" sz="900" b="1" i="0" u="none" strike="noStrike" dirty="0">
                          <a:solidFill>
                            <a:srgbClr val="000000"/>
                          </a:solidFill>
                          <a:effectLst/>
                          <a:latin typeface="Arial" panose="020B0604020202020204" pitchFamily="34" charset="0"/>
                        </a:rPr>
                        <a:t>)</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gridSpan="3">
                  <a:txBody>
                    <a:bodyPr/>
                    <a:lstStyle/>
                    <a:p>
                      <a:pPr algn="ctr" rtl="0" fontAlgn="ctr"/>
                      <a:r>
                        <a:rPr lang="es-MX" sz="1100" b="1" i="0" u="none" strike="noStrike" dirty="0">
                          <a:solidFill>
                            <a:srgbClr val="000000"/>
                          </a:solidFill>
                          <a:effectLst/>
                          <a:latin typeface="Arial" panose="020B0604020202020204" pitchFamily="34" charset="0"/>
                        </a:rPr>
                        <a:t>Ene - feb 2024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May-Ago 2024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Sep-Dic 2024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tc gridSpan="3">
                  <a:txBody>
                    <a:bodyPr/>
                    <a:lstStyle/>
                    <a:p>
                      <a:pPr algn="ctr" rtl="0" fontAlgn="ctr"/>
                      <a:r>
                        <a:rPr lang="es-MX" sz="1100" b="1" i="0" u="none" strike="noStrike">
                          <a:solidFill>
                            <a:srgbClr val="000000"/>
                          </a:solidFill>
                          <a:effectLst/>
                          <a:latin typeface="Arial" panose="020B0604020202020204" pitchFamily="34" charset="0"/>
                        </a:rPr>
                        <a:t>Ene - feb 2025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62135715"/>
                  </a:ext>
                </a:extLst>
              </a:tr>
              <a:tr h="174482">
                <a:tc vMerge="1">
                  <a:txBody>
                    <a:bodyPr/>
                    <a:lstStyle/>
                    <a:p>
                      <a:endParaRPr lang="es-MX"/>
                    </a:p>
                  </a:txBody>
                  <a:tcPr/>
                </a:tc>
                <a:tc>
                  <a:txBody>
                    <a:bodyPr/>
                    <a:lstStyle/>
                    <a:p>
                      <a:pPr algn="l" rtl="0" fontAlgn="ctr"/>
                      <a:r>
                        <a:rPr lang="es-MX" sz="1100" b="0" i="0" u="none" strike="noStrike">
                          <a:solidFill>
                            <a:srgbClr val="000000"/>
                          </a:solidFill>
                          <a:effectLst/>
                          <a:latin typeface="Arial" panose="020B0604020202020204" pitchFamily="34" charset="0"/>
                        </a:rPr>
                        <a:t>Cuatrim</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rtl="0" fontAlgn="ctr"/>
                      <a:r>
                        <a:rPr lang="es-MX" sz="1100" b="0" i="0" u="none" strike="noStrike">
                          <a:solidFill>
                            <a:srgbClr val="000000"/>
                          </a:solidFill>
                          <a:effectLst/>
                          <a:latin typeface="Arial" panose="020B0604020202020204" pitchFamily="34" charset="0"/>
                        </a:rPr>
                        <a:t>Cuatrim</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rtl="0" fontAlgn="ctr"/>
                      <a:r>
                        <a:rPr lang="es-MX" sz="1100" b="0" i="0" u="none" strike="noStrike">
                          <a:solidFill>
                            <a:srgbClr val="000000"/>
                          </a:solidFill>
                          <a:effectLst/>
                          <a:latin typeface="Arial" panose="020B0604020202020204" pitchFamily="34" charset="0"/>
                        </a:rPr>
                        <a:t>Cuatrim</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rtl="0" fontAlgn="ctr"/>
                      <a:r>
                        <a:rPr lang="es-MX" sz="1100" b="0" i="0" u="none" strike="noStrike">
                          <a:solidFill>
                            <a:srgbClr val="000000"/>
                          </a:solidFill>
                          <a:effectLst/>
                          <a:latin typeface="Arial" panose="020B0604020202020204" pitchFamily="34" charset="0"/>
                        </a:rPr>
                        <a:t>Cuatrim</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Grupo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s-MX" sz="1100" b="0" i="0" u="none" strike="noStrike">
                          <a:solidFill>
                            <a:srgbClr val="000000"/>
                          </a:solidFill>
                          <a:effectLst/>
                          <a:latin typeface="Arial" panose="020B0604020202020204" pitchFamily="34" charset="0"/>
                        </a:rPr>
                        <a:t>Promedio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116397289"/>
                  </a:ext>
                </a:extLst>
              </a:tr>
              <a:tr h="174482">
                <a:tc rowSpan="9">
                  <a:txBody>
                    <a:bodyPr/>
                    <a:lstStyle/>
                    <a:p>
                      <a:pPr algn="ctr" rtl="0" fontAlgn="ctr"/>
                      <a:r>
                        <a:rPr lang="es-MX" sz="900" b="0" i="0" u="none" strike="noStrike" dirty="0">
                          <a:solidFill>
                            <a:srgbClr val="000000"/>
                          </a:solidFill>
                          <a:effectLst/>
                          <a:latin typeface="Arial" panose="020B0604020202020204" pitchFamily="34" charset="0"/>
                        </a:rPr>
                        <a:t>Gastronomía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9.37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2576608"/>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9.38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192025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9.28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0549968"/>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9.21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9.31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119698"/>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E</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3587255"/>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8.97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029512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8.97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9.04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835465"/>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10</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8.79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8225421"/>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8.65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D</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0566609"/>
                  </a:ext>
                </a:extLst>
              </a:tr>
              <a:tr h="174482">
                <a:tc rowSpan="6">
                  <a:txBody>
                    <a:bodyPr/>
                    <a:lstStyle/>
                    <a:p>
                      <a:pPr algn="ctr" rtl="0" fontAlgn="ctr"/>
                      <a:r>
                        <a:rPr lang="es-ES" sz="900" b="0" i="0" u="none" strike="noStrike" dirty="0">
                          <a:solidFill>
                            <a:srgbClr val="000000"/>
                          </a:solidFill>
                          <a:effectLst/>
                          <a:latin typeface="Arial" panose="020B0604020202020204" pitchFamily="34" charset="0"/>
                        </a:rPr>
                        <a:t>Desarrollo y Gestión de Software</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8.95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43871193"/>
                  </a:ext>
                </a:extLst>
              </a:tr>
              <a:tr h="174482">
                <a:tc vMerge="1">
                  <a:txBody>
                    <a:bodyPr/>
                    <a:lstStyle/>
                    <a:p>
                      <a:endParaRPr lang="es-MX"/>
                    </a:p>
                  </a:txBody>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65044280"/>
                  </a:ext>
                </a:extLst>
              </a:tr>
              <a:tr h="174482">
                <a:tc vMerge="1">
                  <a:txBody>
                    <a:bodyPr/>
                    <a:lstStyle/>
                    <a:p>
                      <a:endParaRPr lang="es-MX"/>
                    </a:p>
                  </a:txBody>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9.41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C</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9.32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69214084"/>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9.66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9.46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9.69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4858333"/>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9.37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13912486"/>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10</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9.87</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b"/>
                      <a:r>
                        <a:rPr lang="es-MX" sz="1100" b="0" i="0" u="none" strike="noStrike">
                          <a:solidFill>
                            <a:srgbClr val="000000"/>
                          </a:solidFill>
                          <a:effectLst/>
                          <a:latin typeface="Arial" panose="020B0604020202020204" pitchFamily="34" charset="0"/>
                        </a:rPr>
                        <a:t>9.74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97774142"/>
                  </a:ext>
                </a:extLst>
              </a:tr>
              <a:tr h="174482">
                <a:tc rowSpan="9">
                  <a:txBody>
                    <a:bodyPr/>
                    <a:lstStyle/>
                    <a:p>
                      <a:pPr algn="ctr" rtl="0" fontAlgn="ctr"/>
                      <a:r>
                        <a:rPr lang="es-ES" sz="900" b="0" i="0" u="none" strike="noStrike" dirty="0">
                          <a:solidFill>
                            <a:srgbClr val="000000"/>
                          </a:solidFill>
                          <a:effectLst/>
                          <a:latin typeface="Arial" panose="020B0604020202020204" pitchFamily="34" charset="0"/>
                        </a:rPr>
                        <a:t>Gestión de Negocios y Proyectos</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9.34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dirty="0">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9.04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8.94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2506382"/>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9.47</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dirty="0">
                          <a:solidFill>
                            <a:srgbClr val="000000"/>
                          </a:solidFill>
                          <a:effectLst/>
                          <a:latin typeface="Arial" panose="020B0604020202020204" pitchFamily="34" charset="0"/>
                        </a:rPr>
                        <a:t>9.09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946863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9.48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9.36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9.44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769786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D</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D</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D</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9.16</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D</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9.01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183045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9.18</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9.22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A</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9.43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4482917"/>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8.93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dirty="0">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B</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9.31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6461236"/>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9.23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9.29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C</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9.61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2013666"/>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10</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9.29</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D</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9.17</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056466"/>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dirty="0">
                          <a:solidFill>
                            <a:srgbClr val="000000"/>
                          </a:solidFill>
                          <a:effectLst/>
                          <a:latin typeface="Arial" panose="020B060402020202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L</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s-MX" sz="1100" b="0" i="0" u="none" strike="noStrike">
                          <a:solidFill>
                            <a:srgbClr val="000000"/>
                          </a:solidFill>
                          <a:effectLst/>
                          <a:latin typeface="Arial" panose="020B0604020202020204" pitchFamily="34" charset="0"/>
                        </a:rPr>
                        <a:t>9.5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788830"/>
                  </a:ext>
                </a:extLst>
              </a:tr>
              <a:tr h="174482">
                <a:tc rowSpan="5">
                  <a:txBody>
                    <a:bodyPr/>
                    <a:lstStyle/>
                    <a:p>
                      <a:pPr algn="ctr" rtl="0" fontAlgn="ctr"/>
                      <a:r>
                        <a:rPr lang="es-MX" sz="900" b="0" i="0" u="none" strike="noStrike" dirty="0">
                          <a:solidFill>
                            <a:srgbClr val="000000"/>
                          </a:solidFill>
                          <a:effectLst/>
                          <a:latin typeface="Arial" panose="020B0604020202020204" pitchFamily="34" charset="0"/>
                        </a:rPr>
                        <a:t>Gestión y Desarrollo Turístico</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9.36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8.98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8.82</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679935"/>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9.07</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9.13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16400713"/>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9.26</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10</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9.29</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11</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A</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9.05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875432380"/>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9.43</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9.28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B</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9.38</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974280174"/>
                  </a:ext>
                </a:extLst>
              </a:tr>
              <a:tr h="174482">
                <a:tc vMerge="1">
                  <a:txBody>
                    <a:bodyPr/>
                    <a:lstStyle/>
                    <a:p>
                      <a:endParaRPr lang="es-MX"/>
                    </a:p>
                  </a:txBody>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9.95</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 </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a:solidFill>
                            <a:srgbClr val="000000"/>
                          </a:solidFill>
                          <a:effectLst/>
                          <a:latin typeface="Arial" panose="020B0604020202020204" pitchFamily="34" charset="0"/>
                        </a:rPr>
                        <a:t>L</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s-MX" sz="1100" b="0" i="0" u="none" strike="noStrike" dirty="0">
                          <a:solidFill>
                            <a:srgbClr val="000000"/>
                          </a:solidFill>
                          <a:effectLst/>
                          <a:latin typeface="Arial" panose="020B0604020202020204" pitchFamily="34" charset="0"/>
                        </a:rPr>
                        <a:t>9.84</a:t>
                      </a:r>
                    </a:p>
                  </a:txBody>
                  <a:tcPr marL="7890" marR="7890" marT="7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67344119"/>
                  </a:ext>
                </a:extLst>
              </a:tr>
            </a:tbl>
          </a:graphicData>
        </a:graphic>
      </p:graphicFrame>
    </p:spTree>
    <p:extLst>
      <p:ext uri="{BB962C8B-B14F-4D97-AF65-F5344CB8AC3E}">
        <p14:creationId xmlns:p14="http://schemas.microsoft.com/office/powerpoint/2010/main" val="3673579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03500" y="552045"/>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Cumplimiento cuatrimestral de Programas de Estudio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 </a:t>
            </a:r>
          </a:p>
        </p:txBody>
      </p:sp>
      <p:graphicFrame>
        <p:nvGraphicFramePr>
          <p:cNvPr id="4" name="Tabla 3">
            <a:extLst>
              <a:ext uri="{FF2B5EF4-FFF2-40B4-BE49-F238E27FC236}">
                <a16:creationId xmlns:a16="http://schemas.microsoft.com/office/drawing/2014/main" id="{3241E046-B92B-4DD4-A9A7-5762AFFF8D45}"/>
              </a:ext>
            </a:extLst>
          </p:cNvPr>
          <p:cNvGraphicFramePr>
            <a:graphicFrameLocks noGrp="1"/>
          </p:cNvGraphicFramePr>
          <p:nvPr>
            <p:extLst>
              <p:ext uri="{D42A27DB-BD31-4B8C-83A1-F6EECF244321}">
                <p14:modId xmlns:p14="http://schemas.microsoft.com/office/powerpoint/2010/main" val="1335001140"/>
              </p:ext>
            </p:extLst>
          </p:nvPr>
        </p:nvGraphicFramePr>
        <p:xfrm>
          <a:off x="1231900" y="1568450"/>
          <a:ext cx="8792998" cy="4601603"/>
        </p:xfrm>
        <a:graphic>
          <a:graphicData uri="http://schemas.openxmlformats.org/drawingml/2006/table">
            <a:tbl>
              <a:tblPr/>
              <a:tblGrid>
                <a:gridCol w="3556474">
                  <a:extLst>
                    <a:ext uri="{9D8B030D-6E8A-4147-A177-3AD203B41FA5}">
                      <a16:colId xmlns:a16="http://schemas.microsoft.com/office/drawing/2014/main" val="1257250587"/>
                    </a:ext>
                  </a:extLst>
                </a:gridCol>
                <a:gridCol w="1309131">
                  <a:extLst>
                    <a:ext uri="{9D8B030D-6E8A-4147-A177-3AD203B41FA5}">
                      <a16:colId xmlns:a16="http://schemas.microsoft.com/office/drawing/2014/main" val="2900987680"/>
                    </a:ext>
                  </a:extLst>
                </a:gridCol>
                <a:gridCol w="1309131">
                  <a:extLst>
                    <a:ext uri="{9D8B030D-6E8A-4147-A177-3AD203B41FA5}">
                      <a16:colId xmlns:a16="http://schemas.microsoft.com/office/drawing/2014/main" val="3776468585"/>
                    </a:ext>
                  </a:extLst>
                </a:gridCol>
                <a:gridCol w="1309131">
                  <a:extLst>
                    <a:ext uri="{9D8B030D-6E8A-4147-A177-3AD203B41FA5}">
                      <a16:colId xmlns:a16="http://schemas.microsoft.com/office/drawing/2014/main" val="253414127"/>
                    </a:ext>
                  </a:extLst>
                </a:gridCol>
                <a:gridCol w="1309131">
                  <a:extLst>
                    <a:ext uri="{9D8B030D-6E8A-4147-A177-3AD203B41FA5}">
                      <a16:colId xmlns:a16="http://schemas.microsoft.com/office/drawing/2014/main" val="3082020007"/>
                    </a:ext>
                  </a:extLst>
                </a:gridCol>
              </a:tblGrid>
              <a:tr h="490712">
                <a:tc>
                  <a:txBody>
                    <a:bodyPr/>
                    <a:lstStyle/>
                    <a:p>
                      <a:pPr algn="ctr" rtl="0" fontAlgn="ctr"/>
                      <a:r>
                        <a:rPr lang="es-MX" sz="1600" b="0"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Ene-Abr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Sep - 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600" b="0" i="0" u="none" strike="noStrike">
                          <a:solidFill>
                            <a:srgbClr val="000000"/>
                          </a:solidFill>
                          <a:effectLst/>
                          <a:latin typeface="Arial" panose="020B0604020202020204" pitchFamily="34" charset="0"/>
                        </a:rPr>
                        <a:t>Ene-Abr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315958003"/>
                  </a:ext>
                </a:extLst>
              </a:tr>
              <a:tr h="382995">
                <a:tc>
                  <a:txBody>
                    <a:bodyPr/>
                    <a:lstStyle/>
                    <a:p>
                      <a:pPr algn="l" rtl="0" fontAlgn="b"/>
                      <a:r>
                        <a:rPr lang="es-MX" sz="1600" b="0" i="0" u="none" strike="noStrike" dirty="0">
                          <a:solidFill>
                            <a:srgbClr val="000000"/>
                          </a:solidFill>
                          <a:effectLst/>
                          <a:latin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755171"/>
                  </a:ext>
                </a:extLst>
              </a:tr>
              <a:tr h="251340">
                <a:tc>
                  <a:txBody>
                    <a:bodyPr/>
                    <a:lstStyle/>
                    <a:p>
                      <a:pPr algn="l" rtl="0" fontAlgn="b"/>
                      <a:r>
                        <a:rPr lang="es-MX" sz="1600" b="0" i="0" u="none" strike="noStrike">
                          <a:solidFill>
                            <a:srgbClr val="000000"/>
                          </a:solidFill>
                          <a:effectLst/>
                          <a:latin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98.74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821603"/>
                  </a:ext>
                </a:extLst>
              </a:tr>
              <a:tr h="730084">
                <a:tc>
                  <a:txBody>
                    <a:bodyPr/>
                    <a:lstStyle/>
                    <a:p>
                      <a:pPr algn="l" rtl="0" fontAlgn="b"/>
                      <a:r>
                        <a:rPr lang="es-ES" sz="1600" b="0" i="0" u="none" strike="noStrike">
                          <a:solidFill>
                            <a:srgbClr val="000000"/>
                          </a:solidFill>
                          <a:effectLst/>
                          <a:latin typeface="Arial" panose="020B0604020202020204" pitchFamily="34" charset="0"/>
                        </a:rPr>
                        <a:t>Administracion Area Formulación y Evaluación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510402"/>
                  </a:ext>
                </a:extLst>
              </a:tr>
              <a:tr h="251340">
                <a:tc>
                  <a:txBody>
                    <a:bodyPr/>
                    <a:lstStyle/>
                    <a:p>
                      <a:pPr algn="l" rtl="0" fontAlgn="b"/>
                      <a:r>
                        <a:rPr lang="es-MX" sz="1600" b="0" i="0" u="none" strike="noStrike">
                          <a:solidFill>
                            <a:srgbClr val="000000"/>
                          </a:solidFill>
                          <a:effectLst/>
                          <a:latin typeface="Arial" panose="020B0604020202020204" pitchFamily="34" charset="0"/>
                        </a:rPr>
                        <a:t>Mecatrónica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FF0000"/>
                          </a:solidFill>
                          <a:effectLst/>
                          <a:latin typeface="Arial" panose="020B0604020202020204" pitchFamily="34" charset="0"/>
                        </a:rPr>
                        <a:t>99.11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791111"/>
                  </a:ext>
                </a:extLst>
              </a:tr>
              <a:tr h="490712">
                <a:tc>
                  <a:txBody>
                    <a:bodyPr/>
                    <a:lstStyle/>
                    <a:p>
                      <a:pPr algn="l" rtl="0" fontAlgn="b"/>
                      <a:r>
                        <a:rPr lang="es-MX" sz="1600" b="0" i="0" u="none" strike="noStrike">
                          <a:solidFill>
                            <a:srgbClr val="000000"/>
                          </a:solidFill>
                          <a:effectLst/>
                          <a:latin typeface="Arial" panose="020B0604020202020204" pitchFamily="34" charset="0"/>
                        </a:rPr>
                        <a:t>Mecatrónica Instalaciones Elec.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FF0000"/>
                          </a:solidFill>
                          <a:effectLst/>
                          <a:latin typeface="Arial" panose="020B0604020202020204" pitchFamily="34" charset="0"/>
                        </a:rPr>
                        <a:t>94.44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564891"/>
                  </a:ext>
                </a:extLst>
              </a:tr>
              <a:tr h="251340">
                <a:tc>
                  <a:txBody>
                    <a:bodyPr/>
                    <a:lstStyle/>
                    <a:p>
                      <a:pPr algn="l" rtl="0" fontAlgn="b"/>
                      <a:r>
                        <a:rPr lang="es-MX" sz="16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410776"/>
                  </a:ext>
                </a:extLst>
              </a:tr>
              <a:tr h="490712">
                <a:tc>
                  <a:txBody>
                    <a:bodyPr/>
                    <a:lstStyle/>
                    <a:p>
                      <a:pPr algn="l" rtl="0" fontAlgn="b"/>
                      <a:r>
                        <a:rPr lang="es-ES" sz="1600" b="0" i="0" u="none" strike="noStrike">
                          <a:solidFill>
                            <a:srgbClr val="000000"/>
                          </a:solidFill>
                          <a:effectLst/>
                          <a:latin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95.91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9283325"/>
                  </a:ext>
                </a:extLst>
              </a:tr>
              <a:tr h="251340">
                <a:tc>
                  <a:txBody>
                    <a:bodyPr/>
                    <a:lstStyle/>
                    <a:p>
                      <a:pPr algn="l" rtl="0" fontAlgn="b"/>
                      <a:r>
                        <a:rPr lang="es-MX" sz="1600" b="0" i="0" u="none" strike="noStrike">
                          <a:solidFill>
                            <a:srgbClr val="000000"/>
                          </a:solidFill>
                          <a:effectLst/>
                          <a:latin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267646"/>
                  </a:ext>
                </a:extLst>
              </a:tr>
              <a:tr h="251340">
                <a:tc>
                  <a:txBody>
                    <a:bodyPr/>
                    <a:lstStyle/>
                    <a:p>
                      <a:pPr algn="l" rtl="0" fontAlgn="b"/>
                      <a:r>
                        <a:rPr lang="es-MX" sz="16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99.69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rPr>
                        <a:t>99.48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869075"/>
                  </a:ext>
                </a:extLst>
              </a:tr>
              <a:tr h="730084">
                <a:tc>
                  <a:txBody>
                    <a:bodyPr/>
                    <a:lstStyle/>
                    <a:p>
                      <a:pPr algn="l" rtl="0" fontAlgn="b"/>
                      <a:r>
                        <a:rPr lang="es-ES" sz="1600" b="0" i="0" u="none" strike="noStrike">
                          <a:solidFill>
                            <a:srgbClr val="000000"/>
                          </a:solidFill>
                          <a:effectLst/>
                          <a:latin typeface="Arial" panose="020B0604020202020204" pitchFamily="34" charset="0"/>
                        </a:rPr>
                        <a:t>Tecnologías de la Información  Desarrollo de Software Multiplataforma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a:solidFill>
                            <a:srgbClr val="FF0000"/>
                          </a:solidFill>
                          <a:effectLst/>
                          <a:latin typeface="Arial" panose="020B0604020202020204" pitchFamily="34" charset="0"/>
                        </a:rPr>
                        <a:t>99.38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rPr>
                        <a:t>95.54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1" i="0" u="none" strike="noStrike" dirty="0">
                          <a:solidFill>
                            <a:srgbClr val="FF0000"/>
                          </a:solidFill>
                          <a:effectLst/>
                          <a:latin typeface="Arial" panose="020B0604020202020204" pitchFamily="34" charset="0"/>
                        </a:rPr>
                        <a:t>96.14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239367"/>
                  </a:ext>
                </a:extLst>
              </a:tr>
            </a:tbl>
          </a:graphicData>
        </a:graphic>
      </p:graphicFrame>
    </p:spTree>
    <p:extLst>
      <p:ext uri="{BB962C8B-B14F-4D97-AF65-F5344CB8AC3E}">
        <p14:creationId xmlns:p14="http://schemas.microsoft.com/office/powerpoint/2010/main" val="2037032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22" y="42545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382525" y="1046701"/>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Cumplimiento cuatrimestral de Programas de Estudio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 </a:t>
            </a:r>
          </a:p>
        </p:txBody>
      </p:sp>
      <p:graphicFrame>
        <p:nvGraphicFramePr>
          <p:cNvPr id="9" name="Gráfico 8">
            <a:extLst>
              <a:ext uri="{FF2B5EF4-FFF2-40B4-BE49-F238E27FC236}">
                <a16:creationId xmlns:a16="http://schemas.microsoft.com/office/drawing/2014/main" id="{00000000-0008-0000-0F00-000002000000}"/>
              </a:ext>
            </a:extLst>
          </p:cNvPr>
          <p:cNvGraphicFramePr>
            <a:graphicFrameLocks/>
          </p:cNvGraphicFramePr>
          <p:nvPr>
            <p:extLst>
              <p:ext uri="{D42A27DB-BD31-4B8C-83A1-F6EECF244321}">
                <p14:modId xmlns:p14="http://schemas.microsoft.com/office/powerpoint/2010/main" val="2927654702"/>
              </p:ext>
            </p:extLst>
          </p:nvPr>
        </p:nvGraphicFramePr>
        <p:xfrm>
          <a:off x="950960" y="2058986"/>
          <a:ext cx="8848724" cy="47672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289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03500" y="552045"/>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Cumplimiento cuatrimestral de Programas de Estudio nivel </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/Ing</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 </a:t>
            </a:r>
          </a:p>
        </p:txBody>
      </p:sp>
      <p:graphicFrame>
        <p:nvGraphicFramePr>
          <p:cNvPr id="4" name="Tabla 3">
            <a:extLst>
              <a:ext uri="{FF2B5EF4-FFF2-40B4-BE49-F238E27FC236}">
                <a16:creationId xmlns:a16="http://schemas.microsoft.com/office/drawing/2014/main" id="{84588489-81EE-4F00-BD3F-F9DCF6EA3AD9}"/>
              </a:ext>
            </a:extLst>
          </p:cNvPr>
          <p:cNvGraphicFramePr>
            <a:graphicFrameLocks noGrp="1"/>
          </p:cNvGraphicFramePr>
          <p:nvPr>
            <p:extLst>
              <p:ext uri="{D42A27DB-BD31-4B8C-83A1-F6EECF244321}">
                <p14:modId xmlns:p14="http://schemas.microsoft.com/office/powerpoint/2010/main" val="2019802487"/>
              </p:ext>
            </p:extLst>
          </p:nvPr>
        </p:nvGraphicFramePr>
        <p:xfrm>
          <a:off x="1231900" y="1413819"/>
          <a:ext cx="8077201" cy="4726629"/>
        </p:xfrm>
        <a:graphic>
          <a:graphicData uri="http://schemas.openxmlformats.org/drawingml/2006/table">
            <a:tbl>
              <a:tblPr/>
              <a:tblGrid>
                <a:gridCol w="3266957">
                  <a:extLst>
                    <a:ext uri="{9D8B030D-6E8A-4147-A177-3AD203B41FA5}">
                      <a16:colId xmlns:a16="http://schemas.microsoft.com/office/drawing/2014/main" val="928750508"/>
                    </a:ext>
                  </a:extLst>
                </a:gridCol>
                <a:gridCol w="1202561">
                  <a:extLst>
                    <a:ext uri="{9D8B030D-6E8A-4147-A177-3AD203B41FA5}">
                      <a16:colId xmlns:a16="http://schemas.microsoft.com/office/drawing/2014/main" val="4111074443"/>
                    </a:ext>
                  </a:extLst>
                </a:gridCol>
                <a:gridCol w="1202561">
                  <a:extLst>
                    <a:ext uri="{9D8B030D-6E8A-4147-A177-3AD203B41FA5}">
                      <a16:colId xmlns:a16="http://schemas.microsoft.com/office/drawing/2014/main" val="538929770"/>
                    </a:ext>
                  </a:extLst>
                </a:gridCol>
                <a:gridCol w="1202561">
                  <a:extLst>
                    <a:ext uri="{9D8B030D-6E8A-4147-A177-3AD203B41FA5}">
                      <a16:colId xmlns:a16="http://schemas.microsoft.com/office/drawing/2014/main" val="1865855818"/>
                    </a:ext>
                  </a:extLst>
                </a:gridCol>
                <a:gridCol w="1202561">
                  <a:extLst>
                    <a:ext uri="{9D8B030D-6E8A-4147-A177-3AD203B41FA5}">
                      <a16:colId xmlns:a16="http://schemas.microsoft.com/office/drawing/2014/main" val="1398364504"/>
                    </a:ext>
                  </a:extLst>
                </a:gridCol>
              </a:tblGrid>
              <a:tr h="797498">
                <a:tc>
                  <a:txBody>
                    <a:bodyPr/>
                    <a:lstStyle/>
                    <a:p>
                      <a:pPr algn="ctr" rtl="0" fontAlgn="ctr"/>
                      <a:r>
                        <a:rPr lang="es-MX" sz="1800" b="0"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Ene-Abr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Sep - Dic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Ene-Abr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4163842181"/>
                  </a:ext>
                </a:extLst>
              </a:tr>
              <a:tr h="392913">
                <a:tc>
                  <a:txBody>
                    <a:bodyPr/>
                    <a:lstStyle/>
                    <a:p>
                      <a:pPr algn="l" rtl="0" fontAlgn="ctr"/>
                      <a:r>
                        <a:rPr lang="es-MX" sz="1800" b="0" i="0" u="none" strike="noStrike" dirty="0">
                          <a:solidFill>
                            <a:srgbClr val="000000"/>
                          </a:solidFill>
                          <a:effectLst/>
                          <a:latin typeface="Arial" panose="020B0604020202020204" pitchFamily="34" charset="0"/>
                        </a:rPr>
                        <a:t>Procesos </a:t>
                      </a:r>
                      <a:r>
                        <a:rPr lang="es-MX" sz="1800" b="0" i="0" u="none" strike="noStrike" dirty="0" err="1">
                          <a:solidFill>
                            <a:srgbClr val="000000"/>
                          </a:solidFill>
                          <a:effectLst/>
                          <a:latin typeface="Arial" panose="020B0604020202020204" pitchFamily="34" charset="0"/>
                        </a:rPr>
                        <a:t>Bioalimentarios</a:t>
                      </a:r>
                      <a:endParaRPr lang="es-MX" sz="18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314785"/>
                  </a:ext>
                </a:extLst>
              </a:tr>
              <a:tr h="408474">
                <a:tc>
                  <a:txBody>
                    <a:bodyPr/>
                    <a:lstStyle/>
                    <a:p>
                      <a:pPr algn="l" rtl="0" fontAlgn="ctr"/>
                      <a:r>
                        <a:rPr lang="es-MX" sz="1800" b="0" i="0" u="none" strike="noStrike">
                          <a:solidFill>
                            <a:srgbClr val="000000"/>
                          </a:solidFill>
                          <a:effectLst/>
                          <a:latin typeface="Arial" panose="020B0604020202020204" pitchFamily="34" charset="0"/>
                        </a:rPr>
                        <a:t>Metalmecánica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1" i="0" u="none" strike="noStrike">
                          <a:solidFill>
                            <a:srgbClr val="FF0000"/>
                          </a:solidFill>
                          <a:effectLst/>
                          <a:latin typeface="Arial" panose="020B0604020202020204" pitchFamily="34" charset="0"/>
                        </a:rPr>
                        <a:t>93.75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1" i="0" u="none" strike="noStrike">
                          <a:solidFill>
                            <a:srgbClr val="FF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703922"/>
                  </a:ext>
                </a:extLst>
              </a:tr>
              <a:tr h="392913">
                <a:tc>
                  <a:txBody>
                    <a:bodyPr/>
                    <a:lstStyle/>
                    <a:p>
                      <a:pPr algn="l" rtl="0" fontAlgn="ctr"/>
                      <a:r>
                        <a:rPr lang="es-MX" sz="1800" b="0" i="0" u="none" strike="noStrike" dirty="0">
                          <a:solidFill>
                            <a:srgbClr val="000000"/>
                          </a:solidFill>
                          <a:effectLst/>
                          <a:latin typeface="Arial" panose="020B0604020202020204" pitchFamily="34" charset="0"/>
                        </a:rPr>
                        <a:t>Mecatrónica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987270"/>
                  </a:ext>
                </a:extLst>
              </a:tr>
              <a:tr h="392913">
                <a:tc>
                  <a:txBody>
                    <a:bodyPr/>
                    <a:lstStyle/>
                    <a:p>
                      <a:pPr algn="l" rtl="0" fontAlgn="ctr"/>
                      <a:r>
                        <a:rPr lang="es-MX" sz="18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209479"/>
                  </a:ext>
                </a:extLst>
              </a:tr>
              <a:tr h="392913">
                <a:tc>
                  <a:txBody>
                    <a:bodyPr/>
                    <a:lstStyle/>
                    <a:p>
                      <a:pPr algn="l" rtl="0" fontAlgn="ctr"/>
                      <a:r>
                        <a:rPr lang="es-MX" sz="18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416982"/>
                  </a:ext>
                </a:extLst>
              </a:tr>
              <a:tr h="392913">
                <a:tc>
                  <a:txBody>
                    <a:bodyPr/>
                    <a:lstStyle/>
                    <a:p>
                      <a:pPr algn="l" rtl="0" fontAlgn="ctr"/>
                      <a:r>
                        <a:rPr lang="es-MX" sz="1800" b="0" i="0" u="none" strike="noStrike">
                          <a:solidFill>
                            <a:srgbClr val="000000"/>
                          </a:solidFill>
                          <a:effectLst/>
                          <a:latin typeface="Arial" panose="020B0604020202020204" pitchFamily="34" charset="0"/>
                        </a:rPr>
                        <a:t>Gestión y Desarrollo Turístico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97.92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416739"/>
                  </a:ext>
                </a:extLst>
              </a:tr>
              <a:tr h="778046">
                <a:tc>
                  <a:txBody>
                    <a:bodyPr/>
                    <a:lstStyle/>
                    <a:p>
                      <a:pPr algn="l" rtl="0" fontAlgn="ctr"/>
                      <a:r>
                        <a:rPr lang="es-ES" sz="1800" b="0" i="0" u="none" strike="noStrike">
                          <a:solidFill>
                            <a:srgbClr val="000000"/>
                          </a:solidFill>
                          <a:effectLst/>
                          <a:latin typeface="Arial" panose="020B0604020202020204" pitchFamily="34" charset="0"/>
                        </a:rPr>
                        <a:t>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693376"/>
                  </a:ext>
                </a:extLst>
              </a:tr>
              <a:tr h="778046">
                <a:tc>
                  <a:txBody>
                    <a:bodyPr/>
                    <a:lstStyle/>
                    <a:p>
                      <a:pPr algn="l" rtl="0" fontAlgn="ctr"/>
                      <a:r>
                        <a:rPr lang="es-ES" sz="1800" b="0" i="0" u="none" strike="noStrike">
                          <a:solidFill>
                            <a:srgbClr val="000000"/>
                          </a:solidFill>
                          <a:effectLst/>
                          <a:latin typeface="Arial" panose="020B0604020202020204" pitchFamily="34" charset="0"/>
                        </a:rPr>
                        <a:t>Desarrollo y Gestión de Software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784278"/>
                  </a:ext>
                </a:extLst>
              </a:tr>
            </a:tbl>
          </a:graphicData>
        </a:graphic>
      </p:graphicFrame>
    </p:spTree>
    <p:extLst>
      <p:ext uri="{BB962C8B-B14F-4D97-AF65-F5344CB8AC3E}">
        <p14:creationId xmlns:p14="http://schemas.microsoft.com/office/powerpoint/2010/main" val="4248883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22" y="42545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382525" y="1046701"/>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Cumplimiento cuatrimestral de Programas de Estudio nivel </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/Ing</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 </a:t>
            </a:r>
          </a:p>
        </p:txBody>
      </p:sp>
      <p:graphicFrame>
        <p:nvGraphicFramePr>
          <p:cNvPr id="8" name="Gráfico 7">
            <a:extLst>
              <a:ext uri="{FF2B5EF4-FFF2-40B4-BE49-F238E27FC236}">
                <a16:creationId xmlns:a16="http://schemas.microsoft.com/office/drawing/2014/main" id="{00000000-0008-0000-0F00-000003000000}"/>
              </a:ext>
            </a:extLst>
          </p:cNvPr>
          <p:cNvGraphicFramePr>
            <a:graphicFrameLocks/>
          </p:cNvGraphicFramePr>
          <p:nvPr>
            <p:extLst>
              <p:ext uri="{D42A27DB-BD31-4B8C-83A1-F6EECF244321}">
                <p14:modId xmlns:p14="http://schemas.microsoft.com/office/powerpoint/2010/main" val="1705762553"/>
              </p:ext>
            </p:extLst>
          </p:nvPr>
        </p:nvGraphicFramePr>
        <p:xfrm>
          <a:off x="1235502" y="1988764"/>
          <a:ext cx="8406926" cy="53887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561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71969" y="752510"/>
            <a:ext cx="7041931" cy="646331"/>
          </a:xfrm>
          <a:prstGeom prst="rect">
            <a:avLst/>
          </a:prstGeom>
          <a:noFill/>
        </p:spPr>
        <p:txBody>
          <a:bodyPr wrap="square" rtlCol="0">
            <a:spAutoFit/>
          </a:bodyPr>
          <a:lstStyle/>
          <a:p>
            <a:pPr algn="ctr"/>
            <a:r>
              <a:rPr lang="es-MX" b="1" dirty="0">
                <a:solidFill>
                  <a:schemeClr val="accent1">
                    <a:lumMod val="50000"/>
                  </a:schemeClr>
                </a:solidFill>
                <a:latin typeface="Arial" panose="020B0604020202020204" pitchFamily="34" charset="0"/>
                <a:cs typeface="Arial" panose="020B0604020202020204" pitchFamily="34" charset="0"/>
              </a:rPr>
              <a:t>COMPARATIVO CUATRIMESTRAL INDICADOR  DE CALIDAD </a:t>
            </a:r>
          </a:p>
          <a:p>
            <a:pPr algn="ctr"/>
            <a:r>
              <a:rPr lang="es-MX" b="1" i="1" dirty="0">
                <a:solidFill>
                  <a:srgbClr val="ED7D31">
                    <a:lumMod val="75000"/>
                  </a:srgbClr>
                </a:solidFill>
                <a:latin typeface="Arial" panose="020B0604020202020204" pitchFamily="34" charset="0"/>
                <a:cs typeface="Arial" panose="020B0604020202020204" pitchFamily="34" charset="0"/>
              </a:rPr>
              <a:t>Ingreso, nivel TSU </a:t>
            </a:r>
          </a:p>
        </p:txBody>
      </p:sp>
      <p:graphicFrame>
        <p:nvGraphicFramePr>
          <p:cNvPr id="9" name="Gráfico 8">
            <a:extLst>
              <a:ext uri="{FF2B5EF4-FFF2-40B4-BE49-F238E27FC236}">
                <a16:creationId xmlns:a16="http://schemas.microsoft.com/office/drawing/2014/main" id="{2C6664DF-DB8C-4DCE-8507-F8ABBB75AF57}"/>
              </a:ext>
            </a:extLst>
          </p:cNvPr>
          <p:cNvGraphicFramePr>
            <a:graphicFrameLocks/>
          </p:cNvGraphicFramePr>
          <p:nvPr>
            <p:extLst>
              <p:ext uri="{D42A27DB-BD31-4B8C-83A1-F6EECF244321}">
                <p14:modId xmlns:p14="http://schemas.microsoft.com/office/powerpoint/2010/main" val="2754972941"/>
              </p:ext>
            </p:extLst>
          </p:nvPr>
        </p:nvGraphicFramePr>
        <p:xfrm>
          <a:off x="528637" y="1476965"/>
          <a:ext cx="9636125" cy="53086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2995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919"/>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527300" y="654050"/>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terminación de estadías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90%</a:t>
            </a:r>
          </a:p>
        </p:txBody>
      </p:sp>
      <p:graphicFrame>
        <p:nvGraphicFramePr>
          <p:cNvPr id="3" name="Tabla 2"/>
          <p:cNvGraphicFramePr>
            <a:graphicFrameLocks noGrp="1"/>
          </p:cNvGraphicFramePr>
          <p:nvPr>
            <p:extLst>
              <p:ext uri="{D42A27DB-BD31-4B8C-83A1-F6EECF244321}">
                <p14:modId xmlns:p14="http://schemas.microsoft.com/office/powerpoint/2010/main" val="3249892368"/>
              </p:ext>
            </p:extLst>
          </p:nvPr>
        </p:nvGraphicFramePr>
        <p:xfrm>
          <a:off x="1193800" y="1573516"/>
          <a:ext cx="8305800" cy="4952999"/>
        </p:xfrm>
        <a:graphic>
          <a:graphicData uri="http://schemas.openxmlformats.org/drawingml/2006/table">
            <a:tbl>
              <a:tblPr/>
              <a:tblGrid>
                <a:gridCol w="3317449">
                  <a:extLst>
                    <a:ext uri="{9D8B030D-6E8A-4147-A177-3AD203B41FA5}">
                      <a16:colId xmlns:a16="http://schemas.microsoft.com/office/drawing/2014/main" val="1093024157"/>
                    </a:ext>
                  </a:extLst>
                </a:gridCol>
                <a:gridCol w="1480916">
                  <a:extLst>
                    <a:ext uri="{9D8B030D-6E8A-4147-A177-3AD203B41FA5}">
                      <a16:colId xmlns:a16="http://schemas.microsoft.com/office/drawing/2014/main" val="3961176581"/>
                    </a:ext>
                  </a:extLst>
                </a:gridCol>
                <a:gridCol w="1169145">
                  <a:extLst>
                    <a:ext uri="{9D8B030D-6E8A-4147-A177-3AD203B41FA5}">
                      <a16:colId xmlns:a16="http://schemas.microsoft.com/office/drawing/2014/main" val="3819069728"/>
                    </a:ext>
                  </a:extLst>
                </a:gridCol>
                <a:gridCol w="1169145">
                  <a:extLst>
                    <a:ext uri="{9D8B030D-6E8A-4147-A177-3AD203B41FA5}">
                      <a16:colId xmlns:a16="http://schemas.microsoft.com/office/drawing/2014/main" val="2352374493"/>
                    </a:ext>
                  </a:extLst>
                </a:gridCol>
                <a:gridCol w="1169145">
                  <a:extLst>
                    <a:ext uri="{9D8B030D-6E8A-4147-A177-3AD203B41FA5}">
                      <a16:colId xmlns:a16="http://schemas.microsoft.com/office/drawing/2014/main" val="3867842619"/>
                    </a:ext>
                  </a:extLst>
                </a:gridCol>
              </a:tblGrid>
              <a:tr h="594597">
                <a:tc>
                  <a:txBody>
                    <a:bodyPr/>
                    <a:lstStyle/>
                    <a:p>
                      <a:pPr algn="ctr" rtl="0" fontAlgn="ctr"/>
                      <a:r>
                        <a:rPr lang="es-MX" sz="1200" b="0"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dirty="0" err="1">
                          <a:solidFill>
                            <a:srgbClr val="000000"/>
                          </a:solidFill>
                          <a:effectLst/>
                          <a:latin typeface="Arial" panose="020B0604020202020204" pitchFamily="34" charset="0"/>
                        </a:rPr>
                        <a:t>May-Ago</a:t>
                      </a:r>
                      <a:r>
                        <a:rPr lang="es-MX" sz="1800" b="0" i="0" u="none" strike="noStrike" dirty="0">
                          <a:solidFill>
                            <a:srgbClr val="000000"/>
                          </a:solidFill>
                          <a:effectLst/>
                          <a:latin typeface="Arial" panose="020B0604020202020204" pitchFamily="34" charset="0"/>
                        </a:rPr>
                        <a:t> 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May-Ago 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dirty="0">
                          <a:solidFill>
                            <a:srgbClr val="000000"/>
                          </a:solidFill>
                          <a:effectLst/>
                          <a:latin typeface="Arial" panose="020B0604020202020204" pitchFamily="34" charset="0"/>
                        </a:rPr>
                        <a:t>May-</a:t>
                      </a:r>
                      <a:r>
                        <a:rPr lang="es-MX" sz="1800" b="0" i="0" u="none" strike="noStrike" dirty="0" err="1">
                          <a:solidFill>
                            <a:srgbClr val="000000"/>
                          </a:solidFill>
                          <a:effectLst/>
                          <a:latin typeface="Arial" panose="020B0604020202020204" pitchFamily="34" charset="0"/>
                        </a:rPr>
                        <a:t>Ago</a:t>
                      </a:r>
                      <a:r>
                        <a:rPr lang="es-MX" sz="1800" b="0" i="0" u="none" strike="noStrike" dirty="0">
                          <a:solidFill>
                            <a:srgbClr val="000000"/>
                          </a:solidFill>
                          <a:effectLst/>
                          <a:latin typeface="Arial" panose="020B0604020202020204" pitchFamily="34" charset="0"/>
                        </a:rPr>
                        <a:t> 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b"/>
                      <a:r>
                        <a:rPr lang="es-MX" sz="1800" b="0" i="0" u="none" strike="noStrike">
                          <a:solidFill>
                            <a:srgbClr val="000000"/>
                          </a:solidFill>
                          <a:effectLst/>
                          <a:latin typeface="Arial" panose="020B0604020202020204" pitchFamily="34" charset="0"/>
                        </a:rPr>
                        <a:t>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32871199"/>
                  </a:ext>
                </a:extLst>
              </a:tr>
              <a:tr h="302372">
                <a:tc>
                  <a:txBody>
                    <a:bodyPr/>
                    <a:lstStyle/>
                    <a:p>
                      <a:pPr algn="l" rtl="0" fontAlgn="b"/>
                      <a:r>
                        <a:rPr lang="es-MX" sz="1400" b="0" i="0" u="none" strike="noStrike" dirty="0">
                          <a:solidFill>
                            <a:srgbClr val="000000"/>
                          </a:solidFill>
                          <a:effectLst/>
                          <a:latin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5397760"/>
                  </a:ext>
                </a:extLst>
              </a:tr>
              <a:tr h="302372">
                <a:tc>
                  <a:txBody>
                    <a:bodyPr/>
                    <a:lstStyle/>
                    <a:p>
                      <a:pPr algn="l" rtl="0" fontAlgn="b"/>
                      <a:r>
                        <a:rPr lang="es-MX" sz="1400" b="0" i="0" u="none" strike="noStrike" dirty="0">
                          <a:solidFill>
                            <a:srgbClr val="000000"/>
                          </a:solidFill>
                          <a:effectLst/>
                          <a:latin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502131"/>
                  </a:ext>
                </a:extLst>
              </a:tr>
              <a:tr h="760756">
                <a:tc>
                  <a:txBody>
                    <a:bodyPr/>
                    <a:lstStyle/>
                    <a:p>
                      <a:pPr algn="l" rtl="0" fontAlgn="b"/>
                      <a:r>
                        <a:rPr lang="es-MX" sz="1400" b="0" i="0" u="none" strike="noStrike" dirty="0">
                          <a:solidFill>
                            <a:srgbClr val="000000"/>
                          </a:solidFill>
                          <a:effectLst/>
                          <a:latin typeface="Arial" panose="020B0604020202020204" pitchFamily="34" charset="0"/>
                        </a:rPr>
                        <a:t>Administración Área Formulación y Evaluación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806084"/>
                  </a:ext>
                </a:extLst>
              </a:tr>
              <a:tr h="302372">
                <a:tc>
                  <a:txBody>
                    <a:bodyPr/>
                    <a:lstStyle/>
                    <a:p>
                      <a:pPr algn="l" rtl="0" fontAlgn="b"/>
                      <a:r>
                        <a:rPr lang="es-MX" sz="1400" b="0" i="0" u="none" strike="noStrike" dirty="0">
                          <a:solidFill>
                            <a:srgbClr val="000000"/>
                          </a:solidFill>
                          <a:effectLst/>
                          <a:latin typeface="Arial" panose="020B0604020202020204" pitchFamily="34" charset="0"/>
                        </a:rPr>
                        <a:t>Mecatrónica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01843"/>
                  </a:ext>
                </a:extLst>
              </a:tr>
              <a:tr h="511329">
                <a:tc>
                  <a:txBody>
                    <a:bodyPr/>
                    <a:lstStyle/>
                    <a:p>
                      <a:pPr algn="l" rtl="0" fontAlgn="b"/>
                      <a:r>
                        <a:rPr lang="es-MX" sz="1400" b="0" i="0" u="none" strike="noStrike" dirty="0">
                          <a:solidFill>
                            <a:srgbClr val="000000"/>
                          </a:solidFill>
                          <a:effectLst/>
                          <a:latin typeface="Arial" panose="020B0604020202020204" pitchFamily="34" charset="0"/>
                        </a:rPr>
                        <a:t>Mecatrónica Instalaciones </a:t>
                      </a:r>
                      <a:r>
                        <a:rPr lang="es-MX" sz="1400" b="0" i="0" u="none" strike="noStrike" dirty="0" err="1">
                          <a:solidFill>
                            <a:srgbClr val="000000"/>
                          </a:solidFill>
                          <a:effectLst/>
                          <a:latin typeface="Arial" panose="020B0604020202020204" pitchFamily="34" charset="0"/>
                        </a:rPr>
                        <a:t>Elec</a:t>
                      </a:r>
                      <a:r>
                        <a:rPr lang="es-MX" sz="1400" b="0" i="0" u="none" strike="noStrike" dirty="0">
                          <a:solidFill>
                            <a:srgbClr val="000000"/>
                          </a:solidFill>
                          <a:effectLst/>
                          <a:latin typeface="Arial" panose="020B0604020202020204" pitchFamily="34" charset="0"/>
                        </a:rPr>
                        <a:t>.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367544"/>
                  </a:ext>
                </a:extLst>
              </a:tr>
              <a:tr h="302372">
                <a:tc>
                  <a:txBody>
                    <a:bodyPr/>
                    <a:lstStyle/>
                    <a:p>
                      <a:pPr algn="l" rtl="0" fontAlgn="b"/>
                      <a:r>
                        <a:rPr lang="es-MX" sz="1400" b="0" i="0" u="none" strike="noStrike" dirty="0">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240009"/>
                  </a:ext>
                </a:extLst>
              </a:tr>
              <a:tr h="511329">
                <a:tc>
                  <a:txBody>
                    <a:bodyPr/>
                    <a:lstStyle/>
                    <a:p>
                      <a:pPr algn="l" rtl="0" fontAlgn="b"/>
                      <a:r>
                        <a:rPr lang="es-MX" sz="1400" b="0" i="0" u="none" strike="noStrike" dirty="0">
                          <a:solidFill>
                            <a:srgbClr val="000000"/>
                          </a:solidFill>
                          <a:effectLst/>
                          <a:latin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58369"/>
                  </a:ext>
                </a:extLst>
              </a:tr>
              <a:tr h="302372">
                <a:tc>
                  <a:txBody>
                    <a:bodyPr/>
                    <a:lstStyle/>
                    <a:p>
                      <a:pPr algn="l" rtl="0" fontAlgn="b"/>
                      <a:r>
                        <a:rPr lang="es-MX" sz="1400" b="0" i="0" u="none" strike="noStrike" dirty="0">
                          <a:solidFill>
                            <a:srgbClr val="000000"/>
                          </a:solidFill>
                          <a:effectLst/>
                          <a:latin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28158"/>
                  </a:ext>
                </a:extLst>
              </a:tr>
              <a:tr h="302372">
                <a:tc>
                  <a:txBody>
                    <a:bodyPr/>
                    <a:lstStyle/>
                    <a:p>
                      <a:pPr algn="l" rtl="0" fontAlgn="b"/>
                      <a:r>
                        <a:rPr lang="es-MX" sz="1400" b="0" i="0" u="none" strike="noStrike" dirty="0">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815514"/>
                  </a:ext>
                </a:extLst>
              </a:tr>
              <a:tr h="760756">
                <a:tc>
                  <a:txBody>
                    <a:bodyPr/>
                    <a:lstStyle/>
                    <a:p>
                      <a:pPr algn="l" rtl="0" fontAlgn="b"/>
                      <a:r>
                        <a:rPr lang="es-MX" sz="1400" b="0" i="0" u="none" strike="noStrike" dirty="0">
                          <a:solidFill>
                            <a:srgbClr val="000000"/>
                          </a:solidFill>
                          <a:effectLst/>
                          <a:latin typeface="Arial" panose="020B0604020202020204" pitchFamily="34" charset="0"/>
                        </a:rPr>
                        <a:t>Tecnologías de la Información  Desarrollo de Software Multiplataforma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332431"/>
                  </a:ext>
                </a:extLst>
              </a:tr>
            </a:tbl>
          </a:graphicData>
        </a:graphic>
      </p:graphicFrame>
    </p:spTree>
    <p:extLst>
      <p:ext uri="{BB962C8B-B14F-4D97-AF65-F5344CB8AC3E}">
        <p14:creationId xmlns:p14="http://schemas.microsoft.com/office/powerpoint/2010/main" val="3240508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79700" y="425222"/>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terminación de estadías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90%</a:t>
            </a:r>
          </a:p>
        </p:txBody>
      </p:sp>
      <p:graphicFrame>
        <p:nvGraphicFramePr>
          <p:cNvPr id="5" name="Gráfico 4"/>
          <p:cNvGraphicFramePr>
            <a:graphicFrameLocks/>
          </p:cNvGraphicFramePr>
          <p:nvPr>
            <p:extLst>
              <p:ext uri="{D42A27DB-BD31-4B8C-83A1-F6EECF244321}">
                <p14:modId xmlns:p14="http://schemas.microsoft.com/office/powerpoint/2010/main" val="1078741629"/>
              </p:ext>
            </p:extLst>
          </p:nvPr>
        </p:nvGraphicFramePr>
        <p:xfrm>
          <a:off x="403726" y="1712218"/>
          <a:ext cx="9885947" cy="5105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266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86" y="-3175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376649" y="562297"/>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terminación de estadías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90%</a:t>
            </a:r>
          </a:p>
        </p:txBody>
      </p:sp>
      <p:graphicFrame>
        <p:nvGraphicFramePr>
          <p:cNvPr id="3" name="Tabla 2">
            <a:extLst>
              <a:ext uri="{FF2B5EF4-FFF2-40B4-BE49-F238E27FC236}">
                <a16:creationId xmlns:a16="http://schemas.microsoft.com/office/drawing/2014/main" id="{C51589B0-3897-4268-82EF-AF9A45961843}"/>
              </a:ext>
            </a:extLst>
          </p:cNvPr>
          <p:cNvGraphicFramePr>
            <a:graphicFrameLocks noGrp="1"/>
          </p:cNvGraphicFramePr>
          <p:nvPr>
            <p:extLst>
              <p:ext uri="{D42A27DB-BD31-4B8C-83A1-F6EECF244321}">
                <p14:modId xmlns:p14="http://schemas.microsoft.com/office/powerpoint/2010/main" val="1887470221"/>
              </p:ext>
            </p:extLst>
          </p:nvPr>
        </p:nvGraphicFramePr>
        <p:xfrm>
          <a:off x="1308100" y="1568450"/>
          <a:ext cx="8570750" cy="4419599"/>
        </p:xfrm>
        <a:graphic>
          <a:graphicData uri="http://schemas.openxmlformats.org/drawingml/2006/table">
            <a:tbl>
              <a:tblPr/>
              <a:tblGrid>
                <a:gridCol w="3423273">
                  <a:extLst>
                    <a:ext uri="{9D8B030D-6E8A-4147-A177-3AD203B41FA5}">
                      <a16:colId xmlns:a16="http://schemas.microsoft.com/office/drawing/2014/main" val="2355660034"/>
                    </a:ext>
                  </a:extLst>
                </a:gridCol>
                <a:gridCol w="1528157">
                  <a:extLst>
                    <a:ext uri="{9D8B030D-6E8A-4147-A177-3AD203B41FA5}">
                      <a16:colId xmlns:a16="http://schemas.microsoft.com/office/drawing/2014/main" val="1836374552"/>
                    </a:ext>
                  </a:extLst>
                </a:gridCol>
                <a:gridCol w="1206440">
                  <a:extLst>
                    <a:ext uri="{9D8B030D-6E8A-4147-A177-3AD203B41FA5}">
                      <a16:colId xmlns:a16="http://schemas.microsoft.com/office/drawing/2014/main" val="1808477957"/>
                    </a:ext>
                  </a:extLst>
                </a:gridCol>
                <a:gridCol w="1206440">
                  <a:extLst>
                    <a:ext uri="{9D8B030D-6E8A-4147-A177-3AD203B41FA5}">
                      <a16:colId xmlns:a16="http://schemas.microsoft.com/office/drawing/2014/main" val="2372308544"/>
                    </a:ext>
                  </a:extLst>
                </a:gridCol>
                <a:gridCol w="1206440">
                  <a:extLst>
                    <a:ext uri="{9D8B030D-6E8A-4147-A177-3AD203B41FA5}">
                      <a16:colId xmlns:a16="http://schemas.microsoft.com/office/drawing/2014/main" val="1112224480"/>
                    </a:ext>
                  </a:extLst>
                </a:gridCol>
              </a:tblGrid>
              <a:tr h="1053879">
                <a:tc>
                  <a:txBody>
                    <a:bodyPr/>
                    <a:lstStyle/>
                    <a:p>
                      <a:pPr algn="ctr" rtl="0" fontAlgn="ctr"/>
                      <a:r>
                        <a:rPr lang="es-MX" sz="1800" b="0"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  –Abr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462911608"/>
                  </a:ext>
                </a:extLst>
              </a:tr>
              <a:tr h="337910">
                <a:tc>
                  <a:txBody>
                    <a:bodyPr/>
                    <a:lstStyle/>
                    <a:p>
                      <a:pPr algn="l" rtl="0" fontAlgn="ctr"/>
                      <a:r>
                        <a:rPr lang="es-MX" sz="1800" b="0" i="0" u="none" strike="noStrike" dirty="0">
                          <a:solidFill>
                            <a:srgbClr val="000000"/>
                          </a:solidFill>
                          <a:effectLst/>
                          <a:latin typeface="Arial" panose="020B0604020202020204" pitchFamily="34" charset="0"/>
                        </a:rPr>
                        <a:t>Procesos </a:t>
                      </a:r>
                      <a:r>
                        <a:rPr lang="es-MX" sz="1800" b="0" i="0" u="none" strike="noStrike" dirty="0" err="1">
                          <a:solidFill>
                            <a:srgbClr val="000000"/>
                          </a:solidFill>
                          <a:effectLst/>
                          <a:latin typeface="Arial" panose="020B0604020202020204" pitchFamily="34" charset="0"/>
                        </a:rPr>
                        <a:t>Bioalimentarios</a:t>
                      </a:r>
                      <a:endParaRPr lang="es-MX" sz="18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238841"/>
                  </a:ext>
                </a:extLst>
              </a:tr>
              <a:tr h="337910">
                <a:tc>
                  <a:txBody>
                    <a:bodyPr/>
                    <a:lstStyle/>
                    <a:p>
                      <a:pPr algn="l" rtl="0" fontAlgn="ctr"/>
                      <a:r>
                        <a:rPr lang="es-MX" sz="1800" b="0" i="0" u="none" strike="noStrike">
                          <a:solidFill>
                            <a:srgbClr val="000000"/>
                          </a:solidFill>
                          <a:effectLst/>
                          <a:latin typeface="Arial" panose="020B0604020202020204" pitchFamily="34" charset="0"/>
                        </a:rPr>
                        <a:t>Metalmecánica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569696"/>
                  </a:ext>
                </a:extLst>
              </a:tr>
              <a:tr h="669130">
                <a:tc>
                  <a:txBody>
                    <a:bodyPr/>
                    <a:lstStyle/>
                    <a:p>
                      <a:pPr algn="l" rtl="0" fontAlgn="ctr"/>
                      <a:r>
                        <a:rPr lang="es-ES" sz="1800" b="0" i="0" u="none" strike="noStrike" dirty="0">
                          <a:solidFill>
                            <a:srgbClr val="000000"/>
                          </a:solidFill>
                          <a:effectLst/>
                          <a:latin typeface="Arial" panose="020B0604020202020204" pitchFamily="34" charset="0"/>
                        </a:rPr>
                        <a:t>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437299"/>
                  </a:ext>
                </a:extLst>
              </a:tr>
              <a:tr h="337910">
                <a:tc>
                  <a:txBody>
                    <a:bodyPr/>
                    <a:lstStyle/>
                    <a:p>
                      <a:pPr algn="l" rtl="0" fontAlgn="ctr"/>
                      <a:r>
                        <a:rPr lang="es-MX" sz="1800" b="0" i="0" u="none" strike="noStrike">
                          <a:solidFill>
                            <a:srgbClr val="000000"/>
                          </a:solidFill>
                          <a:effectLst/>
                          <a:latin typeface="Arial" panose="020B0604020202020204" pitchFamily="34" charset="0"/>
                        </a:rPr>
                        <a:t>Mecatrónica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997787"/>
                  </a:ext>
                </a:extLst>
              </a:tr>
              <a:tr h="337910">
                <a:tc>
                  <a:txBody>
                    <a:bodyPr/>
                    <a:lstStyle/>
                    <a:p>
                      <a:pPr algn="l" rtl="0" fontAlgn="ctr"/>
                      <a:r>
                        <a:rPr lang="es-MX" sz="1800" b="0" i="0" u="none" strike="noStrike">
                          <a:solidFill>
                            <a:srgbClr val="000000"/>
                          </a:solidFill>
                          <a:effectLst/>
                          <a:latin typeface="Arial" panose="020B0604020202020204" pitchFamily="34" charset="0"/>
                        </a:rPr>
                        <a:t>Energías Renovables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080022"/>
                  </a:ext>
                </a:extLst>
              </a:tr>
              <a:tr h="337910">
                <a:tc>
                  <a:txBody>
                    <a:bodyPr/>
                    <a:lstStyle/>
                    <a:p>
                      <a:pPr algn="l" rtl="0" fontAlgn="ctr"/>
                      <a:r>
                        <a:rPr lang="es-MX" sz="1800" b="0" i="0" u="none" strike="noStrike">
                          <a:solidFill>
                            <a:srgbClr val="000000"/>
                          </a:solidFill>
                          <a:effectLst/>
                          <a:latin typeface="Arial" panose="020B0604020202020204" pitchFamily="34" charset="0"/>
                        </a:rPr>
                        <a:t>Gestión y Desarrollo Turístico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96.36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96.36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96.36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2174460"/>
                  </a:ext>
                </a:extLst>
              </a:tr>
              <a:tr h="337910">
                <a:tc>
                  <a:txBody>
                    <a:bodyPr/>
                    <a:lstStyle/>
                    <a:p>
                      <a:pPr algn="l" rtl="0" fontAlgn="ctr"/>
                      <a:r>
                        <a:rPr lang="es-MX" sz="1800" b="0" i="0" u="none" strike="noStrike">
                          <a:solidFill>
                            <a:srgbClr val="000000"/>
                          </a:solidFill>
                          <a:effectLst/>
                          <a:latin typeface="Arial" panose="020B0604020202020204" pitchFamily="34" charset="0"/>
                        </a:rPr>
                        <a:t>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98.73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253231"/>
                  </a:ext>
                </a:extLst>
              </a:tr>
              <a:tr h="669130">
                <a:tc>
                  <a:txBody>
                    <a:bodyPr/>
                    <a:lstStyle/>
                    <a:p>
                      <a:pPr algn="l" rtl="0" fontAlgn="ctr"/>
                      <a:r>
                        <a:rPr lang="es-ES" sz="1800" b="0" i="0" u="none" strike="noStrike">
                          <a:solidFill>
                            <a:srgbClr val="000000"/>
                          </a:solidFill>
                          <a:effectLst/>
                          <a:latin typeface="Arial" panose="020B0604020202020204" pitchFamily="34" charset="0"/>
                        </a:rPr>
                        <a:t>Desarrollo y Gestión de Software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8334572"/>
                  </a:ext>
                </a:extLst>
              </a:tr>
            </a:tbl>
          </a:graphicData>
        </a:graphic>
      </p:graphicFrame>
    </p:spTree>
    <p:extLst>
      <p:ext uri="{BB962C8B-B14F-4D97-AF65-F5344CB8AC3E}">
        <p14:creationId xmlns:p14="http://schemas.microsoft.com/office/powerpoint/2010/main" val="266418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03500" y="520555"/>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terminación de estadías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100%</a:t>
            </a:r>
          </a:p>
        </p:txBody>
      </p:sp>
      <p:graphicFrame>
        <p:nvGraphicFramePr>
          <p:cNvPr id="8" name="Gráfico 7">
            <a:extLst>
              <a:ext uri="{FF2B5EF4-FFF2-40B4-BE49-F238E27FC236}">
                <a16:creationId xmlns:a16="http://schemas.microsoft.com/office/drawing/2014/main" id="{00000000-0008-0000-1000-000006000000}"/>
              </a:ext>
            </a:extLst>
          </p:cNvPr>
          <p:cNvGraphicFramePr>
            <a:graphicFrameLocks/>
          </p:cNvGraphicFramePr>
          <p:nvPr>
            <p:extLst>
              <p:ext uri="{D42A27DB-BD31-4B8C-83A1-F6EECF244321}">
                <p14:modId xmlns:p14="http://schemas.microsoft.com/office/powerpoint/2010/main" val="1488708748"/>
              </p:ext>
            </p:extLst>
          </p:nvPr>
        </p:nvGraphicFramePr>
        <p:xfrm>
          <a:off x="748668" y="1593850"/>
          <a:ext cx="9411332" cy="50597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6380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527300" y="661522"/>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empresas evaluadas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100%</a:t>
            </a:r>
          </a:p>
        </p:txBody>
      </p:sp>
      <p:graphicFrame>
        <p:nvGraphicFramePr>
          <p:cNvPr id="3" name="Tabla 2"/>
          <p:cNvGraphicFramePr>
            <a:graphicFrameLocks noGrp="1"/>
          </p:cNvGraphicFramePr>
          <p:nvPr>
            <p:extLst>
              <p:ext uri="{D42A27DB-BD31-4B8C-83A1-F6EECF244321}">
                <p14:modId xmlns:p14="http://schemas.microsoft.com/office/powerpoint/2010/main" val="501361075"/>
              </p:ext>
            </p:extLst>
          </p:nvPr>
        </p:nvGraphicFramePr>
        <p:xfrm>
          <a:off x="469900" y="1720850"/>
          <a:ext cx="4114800" cy="750570"/>
        </p:xfrm>
        <a:graphic>
          <a:graphicData uri="http://schemas.openxmlformats.org/drawingml/2006/table">
            <a:tbl>
              <a:tblPr/>
              <a:tblGrid>
                <a:gridCol w="1028700">
                  <a:extLst>
                    <a:ext uri="{9D8B030D-6E8A-4147-A177-3AD203B41FA5}">
                      <a16:colId xmlns:a16="http://schemas.microsoft.com/office/drawing/2014/main" val="4280583414"/>
                    </a:ext>
                  </a:extLst>
                </a:gridCol>
                <a:gridCol w="1028700">
                  <a:extLst>
                    <a:ext uri="{9D8B030D-6E8A-4147-A177-3AD203B41FA5}">
                      <a16:colId xmlns:a16="http://schemas.microsoft.com/office/drawing/2014/main" val="2780647517"/>
                    </a:ext>
                  </a:extLst>
                </a:gridCol>
                <a:gridCol w="1028700">
                  <a:extLst>
                    <a:ext uri="{9D8B030D-6E8A-4147-A177-3AD203B41FA5}">
                      <a16:colId xmlns:a16="http://schemas.microsoft.com/office/drawing/2014/main" val="3886980464"/>
                    </a:ext>
                  </a:extLst>
                </a:gridCol>
                <a:gridCol w="1028700">
                  <a:extLst>
                    <a:ext uri="{9D8B030D-6E8A-4147-A177-3AD203B41FA5}">
                      <a16:colId xmlns:a16="http://schemas.microsoft.com/office/drawing/2014/main" val="910754610"/>
                    </a:ext>
                  </a:extLst>
                </a:gridCol>
              </a:tblGrid>
              <a:tr h="335964">
                <a:tc>
                  <a:txBody>
                    <a:bodyPr/>
                    <a:lstStyle/>
                    <a:p>
                      <a:pPr algn="ctr" rtl="0" fontAlgn="ctr"/>
                      <a:r>
                        <a:rPr lang="es-MX" sz="1600" b="0" i="0" u="none" strike="noStrike">
                          <a:solidFill>
                            <a:srgbClr val="000000"/>
                          </a:solidFill>
                          <a:effectLst/>
                          <a:latin typeface="Arial" panose="020B0604020202020204" pitchFamily="34" charset="0"/>
                        </a:rPr>
                        <a:t>May- Ago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 Ago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 Ago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 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441819429"/>
                  </a:ext>
                </a:extLst>
              </a:tr>
              <a:tr h="176381">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441289"/>
                  </a:ext>
                </a:extLst>
              </a:tr>
            </a:tbl>
          </a:graphicData>
        </a:graphic>
      </p:graphicFrame>
      <p:graphicFrame>
        <p:nvGraphicFramePr>
          <p:cNvPr id="8" name="Gráfico 7"/>
          <p:cNvGraphicFramePr>
            <a:graphicFrameLocks/>
          </p:cNvGraphicFramePr>
          <p:nvPr>
            <p:extLst>
              <p:ext uri="{D42A27DB-BD31-4B8C-83A1-F6EECF244321}">
                <p14:modId xmlns:p14="http://schemas.microsoft.com/office/powerpoint/2010/main" val="3075043441"/>
              </p:ext>
            </p:extLst>
          </p:nvPr>
        </p:nvGraphicFramePr>
        <p:xfrm>
          <a:off x="2679700" y="2668974"/>
          <a:ext cx="6705600" cy="40230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004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876"/>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79700" y="564761"/>
            <a:ext cx="7237251"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empresas evaluadas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100%</a:t>
            </a:r>
          </a:p>
        </p:txBody>
      </p:sp>
      <p:graphicFrame>
        <p:nvGraphicFramePr>
          <p:cNvPr id="3" name="Tabla 2">
            <a:extLst>
              <a:ext uri="{FF2B5EF4-FFF2-40B4-BE49-F238E27FC236}">
                <a16:creationId xmlns:a16="http://schemas.microsoft.com/office/drawing/2014/main" id="{16557FF8-87FF-4361-AA83-11A8CC52D559}"/>
              </a:ext>
            </a:extLst>
          </p:cNvPr>
          <p:cNvGraphicFramePr>
            <a:graphicFrameLocks noGrp="1"/>
          </p:cNvGraphicFramePr>
          <p:nvPr>
            <p:extLst>
              <p:ext uri="{D42A27DB-BD31-4B8C-83A1-F6EECF244321}">
                <p14:modId xmlns:p14="http://schemas.microsoft.com/office/powerpoint/2010/main" val="1417583767"/>
              </p:ext>
            </p:extLst>
          </p:nvPr>
        </p:nvGraphicFramePr>
        <p:xfrm>
          <a:off x="379250" y="1426535"/>
          <a:ext cx="4053048" cy="750570"/>
        </p:xfrm>
        <a:graphic>
          <a:graphicData uri="http://schemas.openxmlformats.org/drawingml/2006/table">
            <a:tbl>
              <a:tblPr/>
              <a:tblGrid>
                <a:gridCol w="1013262">
                  <a:extLst>
                    <a:ext uri="{9D8B030D-6E8A-4147-A177-3AD203B41FA5}">
                      <a16:colId xmlns:a16="http://schemas.microsoft.com/office/drawing/2014/main" val="2632926955"/>
                    </a:ext>
                  </a:extLst>
                </a:gridCol>
                <a:gridCol w="1013262">
                  <a:extLst>
                    <a:ext uri="{9D8B030D-6E8A-4147-A177-3AD203B41FA5}">
                      <a16:colId xmlns:a16="http://schemas.microsoft.com/office/drawing/2014/main" val="2140668957"/>
                    </a:ext>
                  </a:extLst>
                </a:gridCol>
                <a:gridCol w="1013262">
                  <a:extLst>
                    <a:ext uri="{9D8B030D-6E8A-4147-A177-3AD203B41FA5}">
                      <a16:colId xmlns:a16="http://schemas.microsoft.com/office/drawing/2014/main" val="932168480"/>
                    </a:ext>
                  </a:extLst>
                </a:gridCol>
                <a:gridCol w="1013262">
                  <a:extLst>
                    <a:ext uri="{9D8B030D-6E8A-4147-A177-3AD203B41FA5}">
                      <a16:colId xmlns:a16="http://schemas.microsoft.com/office/drawing/2014/main" val="3867616233"/>
                    </a:ext>
                  </a:extLst>
                </a:gridCol>
              </a:tblGrid>
              <a:tr h="482431">
                <a:tc>
                  <a:txBody>
                    <a:bodyPr/>
                    <a:lstStyle/>
                    <a:p>
                      <a:pPr algn="ctr" rtl="0" fontAlgn="ctr"/>
                      <a:r>
                        <a:rPr lang="es-MX" sz="1600" b="0" i="0" u="none" strike="noStrike">
                          <a:solidFill>
                            <a:srgbClr val="000000"/>
                          </a:solidFill>
                          <a:effectLst/>
                          <a:latin typeface="Arial" panose="020B0604020202020204" pitchFamily="34" charset="0"/>
                        </a:rPr>
                        <a:t>Ene-Abr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662767234"/>
                  </a:ext>
                </a:extLst>
              </a:tr>
              <a:tr h="253276">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768172"/>
                  </a:ext>
                </a:extLst>
              </a:tr>
            </a:tbl>
          </a:graphicData>
        </a:graphic>
      </p:graphicFrame>
      <p:graphicFrame>
        <p:nvGraphicFramePr>
          <p:cNvPr id="9" name="Gráfico 8">
            <a:extLst>
              <a:ext uri="{FF2B5EF4-FFF2-40B4-BE49-F238E27FC236}">
                <a16:creationId xmlns:a16="http://schemas.microsoft.com/office/drawing/2014/main" id="{00000000-0008-0000-1400-000003000000}"/>
              </a:ext>
            </a:extLst>
          </p:cNvPr>
          <p:cNvGraphicFramePr>
            <a:graphicFrameLocks/>
          </p:cNvGraphicFramePr>
          <p:nvPr>
            <p:extLst>
              <p:ext uri="{D42A27DB-BD31-4B8C-83A1-F6EECF244321}">
                <p14:modId xmlns:p14="http://schemas.microsoft.com/office/powerpoint/2010/main" val="2964840120"/>
              </p:ext>
            </p:extLst>
          </p:nvPr>
        </p:nvGraphicFramePr>
        <p:xfrm>
          <a:off x="3390900" y="2533900"/>
          <a:ext cx="6526051" cy="39528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7875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01650"/>
            <a:ext cx="78486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 de docentes evaluados por los estudiantes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con calificación igual o mayor a 4 Nivel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Meta:95%</a:t>
            </a:r>
          </a:p>
        </p:txBody>
      </p:sp>
      <p:graphicFrame>
        <p:nvGraphicFramePr>
          <p:cNvPr id="3" name="Tabla 2">
            <a:extLst>
              <a:ext uri="{FF2B5EF4-FFF2-40B4-BE49-F238E27FC236}">
                <a16:creationId xmlns:a16="http://schemas.microsoft.com/office/drawing/2014/main" id="{86DD63DE-93C7-408F-9D9E-BF7AB78C6D36}"/>
              </a:ext>
            </a:extLst>
          </p:cNvPr>
          <p:cNvGraphicFramePr>
            <a:graphicFrameLocks noGrp="1"/>
          </p:cNvGraphicFramePr>
          <p:nvPr>
            <p:extLst>
              <p:ext uri="{D42A27DB-BD31-4B8C-83A1-F6EECF244321}">
                <p14:modId xmlns:p14="http://schemas.microsoft.com/office/powerpoint/2010/main" val="878781742"/>
              </p:ext>
            </p:extLst>
          </p:nvPr>
        </p:nvGraphicFramePr>
        <p:xfrm>
          <a:off x="546100" y="1714421"/>
          <a:ext cx="4419600" cy="659130"/>
        </p:xfrm>
        <a:graphic>
          <a:graphicData uri="http://schemas.openxmlformats.org/drawingml/2006/table">
            <a:tbl>
              <a:tblPr/>
              <a:tblGrid>
                <a:gridCol w="1104900">
                  <a:extLst>
                    <a:ext uri="{9D8B030D-6E8A-4147-A177-3AD203B41FA5}">
                      <a16:colId xmlns:a16="http://schemas.microsoft.com/office/drawing/2014/main" val="626333508"/>
                    </a:ext>
                  </a:extLst>
                </a:gridCol>
                <a:gridCol w="1104900">
                  <a:extLst>
                    <a:ext uri="{9D8B030D-6E8A-4147-A177-3AD203B41FA5}">
                      <a16:colId xmlns:a16="http://schemas.microsoft.com/office/drawing/2014/main" val="2499141488"/>
                    </a:ext>
                  </a:extLst>
                </a:gridCol>
                <a:gridCol w="1104900">
                  <a:extLst>
                    <a:ext uri="{9D8B030D-6E8A-4147-A177-3AD203B41FA5}">
                      <a16:colId xmlns:a16="http://schemas.microsoft.com/office/drawing/2014/main" val="2004425215"/>
                    </a:ext>
                  </a:extLst>
                </a:gridCol>
                <a:gridCol w="1104900">
                  <a:extLst>
                    <a:ext uri="{9D8B030D-6E8A-4147-A177-3AD203B41FA5}">
                      <a16:colId xmlns:a16="http://schemas.microsoft.com/office/drawing/2014/main" val="2678121178"/>
                    </a:ext>
                  </a:extLst>
                </a:gridCol>
              </a:tblGrid>
              <a:tr h="422857">
                <a:tc>
                  <a:txBody>
                    <a:bodyPr/>
                    <a:lstStyle/>
                    <a:p>
                      <a:pPr algn="ctr" rtl="0" fontAlgn="ctr"/>
                      <a:r>
                        <a:rPr lang="es-MX" sz="1400" b="0" i="0" u="none" strike="noStrike">
                          <a:solidFill>
                            <a:srgbClr val="000000"/>
                          </a:solidFill>
                          <a:effectLst/>
                          <a:latin typeface="Arial" panose="020B0604020202020204" pitchFamily="34" charset="0"/>
                        </a:rPr>
                        <a:t>Ene-Abr 2024</a:t>
                      </a:r>
                    </a:p>
                  </a:txBody>
                  <a:tcPr marL="9525" marR="9525" marT="9525" marB="0" anchor="ctr">
                    <a:lnL>
                      <a:noFill/>
                    </a:lnL>
                    <a:lnR w="12700" cap="flat" cmpd="sng" algn="ctr">
                      <a:solidFill>
                        <a:srgbClr val="5D739A"/>
                      </a:solidFill>
                      <a:prstDash val="solid"/>
                      <a:round/>
                      <a:headEnd type="none" w="med" len="med"/>
                      <a:tailEnd type="none" w="med" len="med"/>
                    </a:lnR>
                    <a:lnT>
                      <a:noFill/>
                    </a:lnT>
                    <a:lnB>
                      <a:noFill/>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May- Ago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Sep - Dic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Ene-Abr 2025</a:t>
                      </a:r>
                    </a:p>
                  </a:txBody>
                  <a:tcPr marL="9525" marR="9525" marT="9525" marB="0" anchor="ctr">
                    <a:lnL w="12700" cap="flat" cmpd="sng" algn="ctr">
                      <a:solidFill>
                        <a:srgbClr val="5D739A"/>
                      </a:solidFill>
                      <a:prstDash val="solid"/>
                      <a:round/>
                      <a:headEnd type="none" w="med" len="med"/>
                      <a:tailEnd type="none" w="med" len="med"/>
                    </a:lnL>
                    <a:lnR>
                      <a:noFill/>
                    </a:lnR>
                    <a:lnT>
                      <a:noFill/>
                    </a:lnT>
                    <a:lnB>
                      <a:noFill/>
                    </a:lnB>
                    <a:solidFill>
                      <a:srgbClr val="C65911"/>
                    </a:solidFill>
                  </a:tcPr>
                </a:tc>
                <a:extLst>
                  <a:ext uri="{0D108BD9-81ED-4DB2-BD59-A6C34878D82A}">
                    <a16:rowId xmlns:a16="http://schemas.microsoft.com/office/drawing/2014/main" val="2166619329"/>
                  </a:ext>
                </a:extLst>
              </a:tr>
              <a:tr h="145086">
                <a:tc>
                  <a:txBody>
                    <a:bodyPr/>
                    <a:lstStyle/>
                    <a:p>
                      <a:pPr algn="ctr" rtl="0" fontAlgn="b"/>
                      <a:r>
                        <a:rPr lang="es-MX" sz="1400" b="0" i="0" u="none" strike="noStrike">
                          <a:solidFill>
                            <a:srgbClr val="000000"/>
                          </a:solidFill>
                          <a:effectLst/>
                          <a:latin typeface="Arial" panose="020B060402020202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es-MX" sz="1400" b="0" i="0" u="none" strike="noStrike">
                          <a:solidFill>
                            <a:srgbClr val="000000"/>
                          </a:solidFill>
                          <a:effectLst/>
                          <a:latin typeface="Arial" panose="020B0604020202020204" pitchFamily="34" charset="0"/>
                        </a:rPr>
                        <a:t>96.9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400" b="0" i="0" u="none" strike="noStrike">
                          <a:solidFill>
                            <a:srgbClr val="000000"/>
                          </a:solidFill>
                          <a:effectLst/>
                          <a:latin typeface="Arial" panose="020B060402020202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400" b="1" i="0" u="none" strike="noStrike" dirty="0">
                          <a:solidFill>
                            <a:srgbClr val="FF0000"/>
                          </a:solidFill>
                          <a:effectLst/>
                          <a:latin typeface="Arial" panose="020B060402020202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127717"/>
                  </a:ext>
                </a:extLst>
              </a:tr>
            </a:tbl>
          </a:graphicData>
        </a:graphic>
      </p:graphicFrame>
      <p:graphicFrame>
        <p:nvGraphicFramePr>
          <p:cNvPr id="8" name="Gráfico 7">
            <a:extLst>
              <a:ext uri="{FF2B5EF4-FFF2-40B4-BE49-F238E27FC236}">
                <a16:creationId xmlns:a16="http://schemas.microsoft.com/office/drawing/2014/main" id="{00000000-0008-0000-1100-000002000000}"/>
              </a:ext>
            </a:extLst>
          </p:cNvPr>
          <p:cNvGraphicFramePr>
            <a:graphicFrameLocks/>
          </p:cNvGraphicFramePr>
          <p:nvPr>
            <p:extLst>
              <p:ext uri="{D42A27DB-BD31-4B8C-83A1-F6EECF244321}">
                <p14:modId xmlns:p14="http://schemas.microsoft.com/office/powerpoint/2010/main" val="114928908"/>
              </p:ext>
            </p:extLst>
          </p:nvPr>
        </p:nvGraphicFramePr>
        <p:xfrm>
          <a:off x="2679700" y="2711450"/>
          <a:ext cx="723265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2260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 de docentes evaluados por los estudiantes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con calificación igual o mayor a 4 Nivel Ing./Lic.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Meta:95%</a:t>
            </a:r>
          </a:p>
        </p:txBody>
      </p:sp>
      <p:graphicFrame>
        <p:nvGraphicFramePr>
          <p:cNvPr id="3" name="Tabla 2">
            <a:extLst>
              <a:ext uri="{FF2B5EF4-FFF2-40B4-BE49-F238E27FC236}">
                <a16:creationId xmlns:a16="http://schemas.microsoft.com/office/drawing/2014/main" id="{F238D72C-0B19-496F-938C-F9178610A93F}"/>
              </a:ext>
            </a:extLst>
          </p:cNvPr>
          <p:cNvGraphicFramePr>
            <a:graphicFrameLocks noGrp="1"/>
          </p:cNvGraphicFramePr>
          <p:nvPr>
            <p:extLst>
              <p:ext uri="{D42A27DB-BD31-4B8C-83A1-F6EECF244321}">
                <p14:modId xmlns:p14="http://schemas.microsoft.com/office/powerpoint/2010/main" val="4239637122"/>
              </p:ext>
            </p:extLst>
          </p:nvPr>
        </p:nvGraphicFramePr>
        <p:xfrm>
          <a:off x="292100" y="1670053"/>
          <a:ext cx="4826000" cy="836784"/>
        </p:xfrm>
        <a:graphic>
          <a:graphicData uri="http://schemas.openxmlformats.org/drawingml/2006/table">
            <a:tbl>
              <a:tblPr/>
              <a:tblGrid>
                <a:gridCol w="1206500">
                  <a:extLst>
                    <a:ext uri="{9D8B030D-6E8A-4147-A177-3AD203B41FA5}">
                      <a16:colId xmlns:a16="http://schemas.microsoft.com/office/drawing/2014/main" val="3484490805"/>
                    </a:ext>
                  </a:extLst>
                </a:gridCol>
                <a:gridCol w="1206500">
                  <a:extLst>
                    <a:ext uri="{9D8B030D-6E8A-4147-A177-3AD203B41FA5}">
                      <a16:colId xmlns:a16="http://schemas.microsoft.com/office/drawing/2014/main" val="4126909125"/>
                    </a:ext>
                  </a:extLst>
                </a:gridCol>
                <a:gridCol w="1206500">
                  <a:extLst>
                    <a:ext uri="{9D8B030D-6E8A-4147-A177-3AD203B41FA5}">
                      <a16:colId xmlns:a16="http://schemas.microsoft.com/office/drawing/2014/main" val="1256633627"/>
                    </a:ext>
                  </a:extLst>
                </a:gridCol>
                <a:gridCol w="1206500">
                  <a:extLst>
                    <a:ext uri="{9D8B030D-6E8A-4147-A177-3AD203B41FA5}">
                      <a16:colId xmlns:a16="http://schemas.microsoft.com/office/drawing/2014/main" val="2870512903"/>
                    </a:ext>
                  </a:extLst>
                </a:gridCol>
              </a:tblGrid>
              <a:tr h="583419">
                <a:tc>
                  <a:txBody>
                    <a:bodyPr/>
                    <a:lstStyle/>
                    <a:p>
                      <a:pPr algn="ctr" rtl="0" fontAlgn="ctr"/>
                      <a:r>
                        <a:rPr lang="es-MX" sz="1600" b="0" i="0" u="none" strike="noStrike">
                          <a:solidFill>
                            <a:srgbClr val="000000"/>
                          </a:solidFill>
                          <a:effectLst/>
                          <a:latin typeface="Arial" panose="020B0604020202020204" pitchFamily="34" charset="0"/>
                        </a:rPr>
                        <a:t>Ene-Abr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 Ago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344156269"/>
                  </a:ext>
                </a:extLst>
              </a:tr>
              <a:tr h="231307">
                <a:tc>
                  <a:txBody>
                    <a:bodyPr/>
                    <a:lstStyle/>
                    <a:p>
                      <a:pPr algn="ctr" rtl="0" fontAlgn="b"/>
                      <a:r>
                        <a:rPr lang="es-MX" sz="1600" b="1" i="0" u="none" strike="noStrike">
                          <a:solidFill>
                            <a:srgbClr val="FF0000"/>
                          </a:solidFill>
                          <a:effectLst/>
                          <a:latin typeface="Arial" panose="020B0604020202020204" pitchFamily="34" charset="0"/>
                        </a:rPr>
                        <a:t>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96.7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Arial" panose="020B0604020202020204" pitchFamily="34" charset="0"/>
                        </a:rPr>
                        <a:t>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3417264"/>
                  </a:ext>
                </a:extLst>
              </a:tr>
            </a:tbl>
          </a:graphicData>
        </a:graphic>
      </p:graphicFrame>
      <p:graphicFrame>
        <p:nvGraphicFramePr>
          <p:cNvPr id="8" name="Gráfico 7">
            <a:extLst>
              <a:ext uri="{FF2B5EF4-FFF2-40B4-BE49-F238E27FC236}">
                <a16:creationId xmlns:a16="http://schemas.microsoft.com/office/drawing/2014/main" id="{00000000-0008-0000-1100-000003000000}"/>
              </a:ext>
            </a:extLst>
          </p:cNvPr>
          <p:cNvGraphicFramePr>
            <a:graphicFrameLocks/>
          </p:cNvGraphicFramePr>
          <p:nvPr>
            <p:extLst>
              <p:ext uri="{D42A27DB-BD31-4B8C-83A1-F6EECF244321}">
                <p14:modId xmlns:p14="http://schemas.microsoft.com/office/powerpoint/2010/main" val="3950978819"/>
              </p:ext>
            </p:extLst>
          </p:nvPr>
        </p:nvGraphicFramePr>
        <p:xfrm>
          <a:off x="3136900" y="2682796"/>
          <a:ext cx="6858000" cy="39454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1498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Personal Académico con desempeño en Gestión Académica Administrativa satisfactorio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a:t>
            </a:r>
          </a:p>
        </p:txBody>
      </p:sp>
      <p:graphicFrame>
        <p:nvGraphicFramePr>
          <p:cNvPr id="3" name="Tabla 2">
            <a:extLst>
              <a:ext uri="{FF2B5EF4-FFF2-40B4-BE49-F238E27FC236}">
                <a16:creationId xmlns:a16="http://schemas.microsoft.com/office/drawing/2014/main" id="{EEAF1D14-8A14-49A6-9B3C-4C2C48A9A5A3}"/>
              </a:ext>
            </a:extLst>
          </p:cNvPr>
          <p:cNvGraphicFramePr>
            <a:graphicFrameLocks noGrp="1"/>
          </p:cNvGraphicFramePr>
          <p:nvPr>
            <p:extLst>
              <p:ext uri="{D42A27DB-BD31-4B8C-83A1-F6EECF244321}">
                <p14:modId xmlns:p14="http://schemas.microsoft.com/office/powerpoint/2010/main" val="708774586"/>
              </p:ext>
            </p:extLst>
          </p:nvPr>
        </p:nvGraphicFramePr>
        <p:xfrm>
          <a:off x="330200" y="1504870"/>
          <a:ext cx="4483100" cy="982166"/>
        </p:xfrm>
        <a:graphic>
          <a:graphicData uri="http://schemas.openxmlformats.org/drawingml/2006/table">
            <a:tbl>
              <a:tblPr/>
              <a:tblGrid>
                <a:gridCol w="1120775">
                  <a:extLst>
                    <a:ext uri="{9D8B030D-6E8A-4147-A177-3AD203B41FA5}">
                      <a16:colId xmlns:a16="http://schemas.microsoft.com/office/drawing/2014/main" val="2760737163"/>
                    </a:ext>
                  </a:extLst>
                </a:gridCol>
                <a:gridCol w="1120775">
                  <a:extLst>
                    <a:ext uri="{9D8B030D-6E8A-4147-A177-3AD203B41FA5}">
                      <a16:colId xmlns:a16="http://schemas.microsoft.com/office/drawing/2014/main" val="1993279917"/>
                    </a:ext>
                  </a:extLst>
                </a:gridCol>
                <a:gridCol w="1120775">
                  <a:extLst>
                    <a:ext uri="{9D8B030D-6E8A-4147-A177-3AD203B41FA5}">
                      <a16:colId xmlns:a16="http://schemas.microsoft.com/office/drawing/2014/main" val="922577882"/>
                    </a:ext>
                  </a:extLst>
                </a:gridCol>
                <a:gridCol w="1120775">
                  <a:extLst>
                    <a:ext uri="{9D8B030D-6E8A-4147-A177-3AD203B41FA5}">
                      <a16:colId xmlns:a16="http://schemas.microsoft.com/office/drawing/2014/main" val="2180850898"/>
                    </a:ext>
                  </a:extLst>
                </a:gridCol>
              </a:tblGrid>
              <a:tr h="728801">
                <a:tc>
                  <a:txBody>
                    <a:bodyPr/>
                    <a:lstStyle/>
                    <a:p>
                      <a:pPr algn="ctr" rtl="0" fontAlgn="ctr"/>
                      <a:r>
                        <a:rPr lang="es-MX" sz="1600" b="0" i="0" u="none" strike="noStrike">
                          <a:solidFill>
                            <a:srgbClr val="000000"/>
                          </a:solidFill>
                          <a:effectLst/>
                          <a:latin typeface="Arial" panose="020B0604020202020204" pitchFamily="34" charset="0"/>
                        </a:rPr>
                        <a:t>Ene-Abr 2024</a:t>
                      </a:r>
                    </a:p>
                  </a:txBody>
                  <a:tcPr marL="9525" marR="9525" marT="9525" marB="0" anchor="ctr">
                    <a:lnL>
                      <a:noFill/>
                    </a:lnL>
                    <a:lnR w="12700" cap="flat" cmpd="sng" algn="ctr">
                      <a:solidFill>
                        <a:srgbClr val="5D739A"/>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 Ago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12700" cap="flat" cmpd="sng" algn="ctr">
                      <a:solidFill>
                        <a:srgbClr val="5D739A"/>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373690216"/>
                  </a:ext>
                </a:extLst>
              </a:tr>
              <a:tr h="249179">
                <a:tc>
                  <a:txBody>
                    <a:bodyPr/>
                    <a:lstStyle/>
                    <a:p>
                      <a:pPr algn="ctr" rtl="0" fontAlgn="b"/>
                      <a:r>
                        <a:rPr lang="es-MX" sz="16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87432"/>
                  </a:ext>
                </a:extLst>
              </a:tr>
            </a:tbl>
          </a:graphicData>
        </a:graphic>
      </p:graphicFrame>
      <p:graphicFrame>
        <p:nvGraphicFramePr>
          <p:cNvPr id="8" name="Gráfico 7">
            <a:extLst>
              <a:ext uri="{FF2B5EF4-FFF2-40B4-BE49-F238E27FC236}">
                <a16:creationId xmlns:a16="http://schemas.microsoft.com/office/drawing/2014/main" id="{00000000-0008-0000-1100-000004000000}"/>
              </a:ext>
            </a:extLst>
          </p:cNvPr>
          <p:cNvGraphicFramePr>
            <a:graphicFrameLocks/>
          </p:cNvGraphicFramePr>
          <p:nvPr>
            <p:extLst>
              <p:ext uri="{D42A27DB-BD31-4B8C-83A1-F6EECF244321}">
                <p14:modId xmlns:p14="http://schemas.microsoft.com/office/powerpoint/2010/main" val="3593526276"/>
              </p:ext>
            </p:extLst>
          </p:nvPr>
        </p:nvGraphicFramePr>
        <p:xfrm>
          <a:off x="2984500" y="2884448"/>
          <a:ext cx="7162800" cy="4094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0551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personal académico con desempeño en Tutoría satisfactorio TSU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a:t>
            </a:r>
          </a:p>
        </p:txBody>
      </p:sp>
      <p:graphicFrame>
        <p:nvGraphicFramePr>
          <p:cNvPr id="3" name="Tabla 2">
            <a:extLst>
              <a:ext uri="{FF2B5EF4-FFF2-40B4-BE49-F238E27FC236}">
                <a16:creationId xmlns:a16="http://schemas.microsoft.com/office/drawing/2014/main" id="{B12F1E0C-4AE6-4CCA-8C2F-3E5FEE9B33CC}"/>
              </a:ext>
            </a:extLst>
          </p:cNvPr>
          <p:cNvGraphicFramePr>
            <a:graphicFrameLocks noGrp="1"/>
          </p:cNvGraphicFramePr>
          <p:nvPr>
            <p:extLst>
              <p:ext uri="{D42A27DB-BD31-4B8C-83A1-F6EECF244321}">
                <p14:modId xmlns:p14="http://schemas.microsoft.com/office/powerpoint/2010/main" val="2144545857"/>
              </p:ext>
            </p:extLst>
          </p:nvPr>
        </p:nvGraphicFramePr>
        <p:xfrm>
          <a:off x="292100" y="1352984"/>
          <a:ext cx="4216400" cy="1053665"/>
        </p:xfrm>
        <a:graphic>
          <a:graphicData uri="http://schemas.openxmlformats.org/drawingml/2006/table">
            <a:tbl>
              <a:tblPr/>
              <a:tblGrid>
                <a:gridCol w="1054100">
                  <a:extLst>
                    <a:ext uri="{9D8B030D-6E8A-4147-A177-3AD203B41FA5}">
                      <a16:colId xmlns:a16="http://schemas.microsoft.com/office/drawing/2014/main" val="3275690391"/>
                    </a:ext>
                  </a:extLst>
                </a:gridCol>
                <a:gridCol w="1054100">
                  <a:extLst>
                    <a:ext uri="{9D8B030D-6E8A-4147-A177-3AD203B41FA5}">
                      <a16:colId xmlns:a16="http://schemas.microsoft.com/office/drawing/2014/main" val="3578528619"/>
                    </a:ext>
                  </a:extLst>
                </a:gridCol>
                <a:gridCol w="1054100">
                  <a:extLst>
                    <a:ext uri="{9D8B030D-6E8A-4147-A177-3AD203B41FA5}">
                      <a16:colId xmlns:a16="http://schemas.microsoft.com/office/drawing/2014/main" val="1909829655"/>
                    </a:ext>
                  </a:extLst>
                </a:gridCol>
                <a:gridCol w="1054100">
                  <a:extLst>
                    <a:ext uri="{9D8B030D-6E8A-4147-A177-3AD203B41FA5}">
                      <a16:colId xmlns:a16="http://schemas.microsoft.com/office/drawing/2014/main" val="3289438629"/>
                    </a:ext>
                  </a:extLst>
                </a:gridCol>
              </a:tblGrid>
              <a:tr h="785202">
                <a:tc>
                  <a:txBody>
                    <a:bodyPr/>
                    <a:lstStyle/>
                    <a:p>
                      <a:pPr algn="ctr" rtl="0" fontAlgn="ctr"/>
                      <a:r>
                        <a:rPr lang="es-MX" sz="1600" b="0" i="0" u="none" strike="noStrike" dirty="0">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dirty="0">
                          <a:solidFill>
                            <a:srgbClr val="000000"/>
                          </a:solidFill>
                          <a:effectLst/>
                          <a:latin typeface="Arial" panose="020B0604020202020204" pitchFamily="34" charset="0"/>
                        </a:rPr>
                        <a:t>May- </a:t>
                      </a:r>
                      <a:r>
                        <a:rPr lang="es-MX" sz="1600" b="0" i="0" u="none" strike="noStrike" dirty="0" err="1">
                          <a:solidFill>
                            <a:srgbClr val="000000"/>
                          </a:solidFill>
                          <a:effectLst/>
                          <a:latin typeface="Arial" panose="020B0604020202020204" pitchFamily="34" charset="0"/>
                        </a:rPr>
                        <a:t>Ago</a:t>
                      </a:r>
                      <a:r>
                        <a:rPr lang="es-MX" sz="1600" b="0" i="0" u="none" strike="noStrike" dirty="0">
                          <a:solidFill>
                            <a:srgbClr val="000000"/>
                          </a:solidFill>
                          <a:effectLst/>
                          <a:latin typeface="Arial" panose="020B0604020202020204" pitchFamily="34" charset="0"/>
                        </a:rPr>
                        <a:t>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259276671"/>
                  </a:ext>
                </a:extLst>
              </a:tr>
              <a:tr h="268463">
                <a:tc>
                  <a:txBody>
                    <a:bodyPr/>
                    <a:lstStyle/>
                    <a:p>
                      <a:pPr algn="ctr" rtl="0" fontAlgn="b"/>
                      <a:r>
                        <a:rPr lang="es-MX" sz="1600" b="0" i="0" u="none" strike="noStrike">
                          <a:solidFill>
                            <a:srgbClr val="000000"/>
                          </a:solidFill>
                          <a:effectLst/>
                          <a:latin typeface="Calibri" panose="020F0502020204030204" pitchFamily="34" charset="0"/>
                        </a:rPr>
                        <a:t>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95.7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dirty="0">
                          <a:solidFill>
                            <a:srgbClr val="FF0000"/>
                          </a:solidFill>
                          <a:effectLst/>
                          <a:latin typeface="Calibri" panose="020F0502020204030204" pitchFamily="34" charset="0"/>
                        </a:rPr>
                        <a:t>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6238754"/>
                  </a:ext>
                </a:extLst>
              </a:tr>
            </a:tbl>
          </a:graphicData>
        </a:graphic>
      </p:graphicFrame>
      <p:graphicFrame>
        <p:nvGraphicFramePr>
          <p:cNvPr id="9" name="Gráfico 8">
            <a:extLst>
              <a:ext uri="{FF2B5EF4-FFF2-40B4-BE49-F238E27FC236}">
                <a16:creationId xmlns:a16="http://schemas.microsoft.com/office/drawing/2014/main" id="{00000000-0008-0000-1100-000007000000}"/>
              </a:ext>
            </a:extLst>
          </p:cNvPr>
          <p:cNvGraphicFramePr>
            <a:graphicFrameLocks/>
          </p:cNvGraphicFramePr>
          <p:nvPr>
            <p:extLst>
              <p:ext uri="{D42A27DB-BD31-4B8C-83A1-F6EECF244321}">
                <p14:modId xmlns:p14="http://schemas.microsoft.com/office/powerpoint/2010/main" val="2615602647"/>
              </p:ext>
            </p:extLst>
          </p:nvPr>
        </p:nvGraphicFramePr>
        <p:xfrm>
          <a:off x="3136900" y="2792608"/>
          <a:ext cx="6705600" cy="41860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920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560606" y="501650"/>
            <a:ext cx="7041931" cy="646331"/>
          </a:xfrm>
          <a:prstGeom prst="rect">
            <a:avLst/>
          </a:prstGeom>
          <a:noFill/>
        </p:spPr>
        <p:txBody>
          <a:bodyPr wrap="square" rtlCol="0">
            <a:spAutoFit/>
          </a:bodyPr>
          <a:lstStyle/>
          <a:p>
            <a:pPr algn="ctr"/>
            <a:r>
              <a:rPr lang="es-MX" b="1" dirty="0">
                <a:solidFill>
                  <a:schemeClr val="accent1">
                    <a:lumMod val="50000"/>
                  </a:schemeClr>
                </a:solidFill>
                <a:latin typeface="Arial" panose="020B0604020202020204" pitchFamily="34" charset="0"/>
                <a:cs typeface="Arial" panose="020B0604020202020204" pitchFamily="34" charset="0"/>
              </a:rPr>
              <a:t>COMPARATIVO  INDICADOR  DE CALIDAD </a:t>
            </a:r>
          </a:p>
          <a:p>
            <a:pPr algn="ctr"/>
            <a:r>
              <a:rPr lang="es-MX" b="1" i="1" dirty="0">
                <a:solidFill>
                  <a:srgbClr val="ED7D31">
                    <a:lumMod val="75000"/>
                  </a:srgbClr>
                </a:solidFill>
                <a:latin typeface="Arial" panose="020B0604020202020204" pitchFamily="34" charset="0"/>
                <a:cs typeface="Arial" panose="020B0604020202020204" pitchFamily="34" charset="0"/>
              </a:rPr>
              <a:t>Ingreso, nivel </a:t>
            </a:r>
            <a:r>
              <a:rPr lang="es-MX" b="1" i="1" dirty="0" err="1">
                <a:solidFill>
                  <a:srgbClr val="ED7D31">
                    <a:lumMod val="75000"/>
                  </a:srgbClr>
                </a:solidFill>
                <a:latin typeface="Arial" panose="020B0604020202020204" pitchFamily="34" charset="0"/>
                <a:cs typeface="Arial" panose="020B0604020202020204" pitchFamily="34" charset="0"/>
              </a:rPr>
              <a:t>Lic</a:t>
            </a:r>
            <a:r>
              <a:rPr lang="es-MX" b="1" i="1" dirty="0">
                <a:solidFill>
                  <a:srgbClr val="ED7D31">
                    <a:lumMod val="75000"/>
                  </a:srgbClr>
                </a:solidFill>
                <a:latin typeface="Arial" panose="020B0604020202020204" pitchFamily="34" charset="0"/>
                <a:cs typeface="Arial" panose="020B0604020202020204" pitchFamily="34" charset="0"/>
              </a:rPr>
              <a:t>/Ing </a:t>
            </a:r>
          </a:p>
        </p:txBody>
      </p:sp>
      <p:graphicFrame>
        <p:nvGraphicFramePr>
          <p:cNvPr id="3" name="Tabla 2">
            <a:extLst>
              <a:ext uri="{FF2B5EF4-FFF2-40B4-BE49-F238E27FC236}">
                <a16:creationId xmlns:a16="http://schemas.microsoft.com/office/drawing/2014/main" id="{02E1F0A8-30C8-4928-AD9F-DA670CE0C49E}"/>
              </a:ext>
            </a:extLst>
          </p:cNvPr>
          <p:cNvGraphicFramePr>
            <a:graphicFrameLocks noGrp="1"/>
          </p:cNvGraphicFramePr>
          <p:nvPr>
            <p:extLst>
              <p:ext uri="{D42A27DB-BD31-4B8C-83A1-F6EECF244321}">
                <p14:modId xmlns:p14="http://schemas.microsoft.com/office/powerpoint/2010/main" val="3801923624"/>
              </p:ext>
            </p:extLst>
          </p:nvPr>
        </p:nvGraphicFramePr>
        <p:xfrm>
          <a:off x="1384300" y="1263651"/>
          <a:ext cx="8534400" cy="5364580"/>
        </p:xfrm>
        <a:graphic>
          <a:graphicData uri="http://schemas.openxmlformats.org/drawingml/2006/table">
            <a:tbl>
              <a:tblPr/>
              <a:tblGrid>
                <a:gridCol w="2545976">
                  <a:extLst>
                    <a:ext uri="{9D8B030D-6E8A-4147-A177-3AD203B41FA5}">
                      <a16:colId xmlns:a16="http://schemas.microsoft.com/office/drawing/2014/main" val="1823813401"/>
                    </a:ext>
                  </a:extLst>
                </a:gridCol>
                <a:gridCol w="1308847">
                  <a:extLst>
                    <a:ext uri="{9D8B030D-6E8A-4147-A177-3AD203B41FA5}">
                      <a16:colId xmlns:a16="http://schemas.microsoft.com/office/drawing/2014/main" val="3085923673"/>
                    </a:ext>
                  </a:extLst>
                </a:gridCol>
                <a:gridCol w="1559859">
                  <a:extLst>
                    <a:ext uri="{9D8B030D-6E8A-4147-A177-3AD203B41FA5}">
                      <a16:colId xmlns:a16="http://schemas.microsoft.com/office/drawing/2014/main" val="778814656"/>
                    </a:ext>
                  </a:extLst>
                </a:gridCol>
                <a:gridCol w="1559859">
                  <a:extLst>
                    <a:ext uri="{9D8B030D-6E8A-4147-A177-3AD203B41FA5}">
                      <a16:colId xmlns:a16="http://schemas.microsoft.com/office/drawing/2014/main" val="4112119320"/>
                    </a:ext>
                  </a:extLst>
                </a:gridCol>
                <a:gridCol w="1559859">
                  <a:extLst>
                    <a:ext uri="{9D8B030D-6E8A-4147-A177-3AD203B41FA5}">
                      <a16:colId xmlns:a16="http://schemas.microsoft.com/office/drawing/2014/main" val="153482907"/>
                    </a:ext>
                  </a:extLst>
                </a:gridCol>
              </a:tblGrid>
              <a:tr h="885741">
                <a:tc>
                  <a:txBody>
                    <a:bodyPr/>
                    <a:lstStyle/>
                    <a:p>
                      <a:pPr algn="ctr" rtl="0" fontAlgn="ctr"/>
                      <a:r>
                        <a:rPr lang="es-MX" sz="1800" b="1" i="0" u="none" strike="noStrike" dirty="0">
                          <a:solidFill>
                            <a:srgbClr val="000000"/>
                          </a:solidFill>
                          <a:effectLst/>
                          <a:latin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a:solidFill>
                            <a:srgbClr val="000000"/>
                          </a:solidFill>
                          <a:effectLst/>
                          <a:latin typeface="Arial" panose="020B0604020202020204" pitchFamily="34" charset="0"/>
                        </a:rPr>
                        <a:t>Sep-Dic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a:solidFill>
                            <a:srgbClr val="000000"/>
                          </a:solidFill>
                          <a:effectLst/>
                          <a:latin typeface="Arial" panose="020B0604020202020204" pitchFamily="34" charset="0"/>
                        </a:rPr>
                        <a:t>Sep-Dic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a:solidFill>
                            <a:srgbClr val="000000"/>
                          </a:solidFill>
                          <a:effectLst/>
                          <a:latin typeface="Arial" panose="020B0604020202020204" pitchFamily="34" charset="0"/>
                        </a:rPr>
                        <a:t>Sep-Dic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a:solidFill>
                            <a:srgbClr val="000000"/>
                          </a:solidFill>
                          <a:effectLst/>
                          <a:latin typeface="Arial" panose="020B0604020202020204" pitchFamily="34" charset="0"/>
                        </a:rPr>
                        <a:t>Sep-Dic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511484563"/>
                  </a:ext>
                </a:extLst>
              </a:tr>
              <a:tr h="685195">
                <a:tc>
                  <a:txBody>
                    <a:bodyPr/>
                    <a:lstStyle/>
                    <a:p>
                      <a:pPr algn="l" rtl="0" fontAlgn="b"/>
                      <a:r>
                        <a:rPr lang="es-MX" sz="1800" b="0" i="0" u="none" strike="noStrike" dirty="0">
                          <a:solidFill>
                            <a:srgbClr val="000000"/>
                          </a:solidFill>
                          <a:effectLst/>
                          <a:latin typeface="Arial" panose="020B0604020202020204" pitchFamily="34" charset="0"/>
                        </a:rPr>
                        <a:t>Procesos </a:t>
                      </a:r>
                      <a:r>
                        <a:rPr lang="es-MX" sz="1800" b="0" i="0" u="none" strike="noStrike" dirty="0" err="1">
                          <a:solidFill>
                            <a:srgbClr val="000000"/>
                          </a:solidFill>
                          <a:effectLst/>
                          <a:latin typeface="Arial" panose="020B0604020202020204" pitchFamily="34" charset="0"/>
                        </a:rPr>
                        <a:t>Bioalimentarios</a:t>
                      </a:r>
                      <a:endParaRPr lang="es-MX" sz="18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6409856"/>
                  </a:ext>
                </a:extLst>
              </a:tr>
              <a:tr h="350954">
                <a:tc>
                  <a:txBody>
                    <a:bodyPr/>
                    <a:lstStyle/>
                    <a:p>
                      <a:pPr algn="l" rtl="0" fontAlgn="b"/>
                      <a:r>
                        <a:rPr lang="es-MX" sz="1800" b="0" i="0" u="none" strike="noStrike">
                          <a:solidFill>
                            <a:srgbClr val="000000"/>
                          </a:solidFill>
                          <a:effectLst/>
                          <a:latin typeface="Arial" panose="020B0604020202020204" pitchFamily="34" charset="0"/>
                        </a:rPr>
                        <a:t>Metalmecánica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18358548"/>
                  </a:ext>
                </a:extLst>
              </a:tr>
              <a:tr h="685195">
                <a:tc>
                  <a:txBody>
                    <a:bodyPr/>
                    <a:lstStyle/>
                    <a:p>
                      <a:pPr algn="l" rtl="0" fontAlgn="b"/>
                      <a:r>
                        <a:rPr lang="es-ES" sz="1800" b="0" i="0" u="none" strike="noStrike">
                          <a:solidFill>
                            <a:srgbClr val="000000"/>
                          </a:solidFill>
                          <a:effectLst/>
                          <a:latin typeface="Arial" panose="020B0604020202020204" pitchFamily="34" charset="0"/>
                        </a:rPr>
                        <a:t>Gestión de Negocios y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2915863"/>
                  </a:ext>
                </a:extLst>
              </a:tr>
              <a:tr h="350954">
                <a:tc>
                  <a:txBody>
                    <a:bodyPr/>
                    <a:lstStyle/>
                    <a:p>
                      <a:pPr algn="l" rtl="0" fontAlgn="b"/>
                      <a:r>
                        <a:rPr lang="es-MX" sz="1800" b="0" i="0" u="none" strike="noStrike">
                          <a:solidFill>
                            <a:srgbClr val="000000"/>
                          </a:solidFill>
                          <a:effectLst/>
                          <a:latin typeface="Arial" panose="020B0604020202020204" pitchFamily="34" charset="0"/>
                        </a:rPr>
                        <a:t>Mecatrónica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0354729"/>
                  </a:ext>
                </a:extLst>
              </a:tr>
              <a:tr h="350954">
                <a:tc>
                  <a:txBody>
                    <a:bodyPr/>
                    <a:lstStyle/>
                    <a:p>
                      <a:pPr algn="l" rtl="0" fontAlgn="b"/>
                      <a:r>
                        <a:rPr lang="es-MX" sz="1800" b="0" i="0" u="none" strike="noStrike">
                          <a:solidFill>
                            <a:srgbClr val="000000"/>
                          </a:solidFill>
                          <a:effectLst/>
                          <a:latin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4183611"/>
                  </a:ext>
                </a:extLst>
              </a:tr>
              <a:tr h="685195">
                <a:tc>
                  <a:txBody>
                    <a:bodyPr/>
                    <a:lstStyle/>
                    <a:p>
                      <a:pPr algn="l" rtl="0" fontAlgn="b"/>
                      <a:r>
                        <a:rPr lang="es-MX" sz="1800" b="0" i="0" u="none" strike="noStrike">
                          <a:solidFill>
                            <a:srgbClr val="000000"/>
                          </a:solidFill>
                          <a:effectLst/>
                          <a:latin typeface="Arial" panose="020B0604020202020204" pitchFamily="34" charset="0"/>
                        </a:rPr>
                        <a:t>Gestión y Desarrollo Turístico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1891864"/>
                  </a:ext>
                </a:extLst>
              </a:tr>
              <a:tr h="350954">
                <a:tc>
                  <a:txBody>
                    <a:bodyPr/>
                    <a:lstStyle/>
                    <a:p>
                      <a:pPr algn="l" rtl="0" fontAlgn="b"/>
                      <a:r>
                        <a:rPr lang="es-MX" sz="1800" b="0" i="0" u="none" strike="noStrike">
                          <a:solidFill>
                            <a:srgbClr val="000000"/>
                          </a:solidFill>
                          <a:effectLst/>
                          <a:latin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8743704"/>
                  </a:ext>
                </a:extLst>
              </a:tr>
              <a:tr h="1019438">
                <a:tc>
                  <a:txBody>
                    <a:bodyPr/>
                    <a:lstStyle/>
                    <a:p>
                      <a:pPr algn="l" rtl="0" fontAlgn="b"/>
                      <a:r>
                        <a:rPr lang="es-ES" sz="1800" b="0" i="0" u="none" strike="noStrike">
                          <a:solidFill>
                            <a:srgbClr val="000000"/>
                          </a:solidFill>
                          <a:effectLst/>
                          <a:latin typeface="Arial" panose="020B0604020202020204" pitchFamily="34" charset="0"/>
                        </a:rPr>
                        <a:t>Tecnologías de la Información y Comunicación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800" b="0" i="0" u="none" strike="noStrike" dirty="0">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4240948"/>
                  </a:ext>
                </a:extLst>
              </a:tr>
            </a:tbl>
          </a:graphicData>
        </a:graphic>
      </p:graphicFrame>
    </p:spTree>
    <p:extLst>
      <p:ext uri="{BB962C8B-B14F-4D97-AF65-F5344CB8AC3E}">
        <p14:creationId xmlns:p14="http://schemas.microsoft.com/office/powerpoint/2010/main" val="1774276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543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personal académico con desempeño en Tutoría satisfactorio Ing. /</a:t>
            </a:r>
            <a:r>
              <a:rPr lang="es-MX" sz="1600" b="1" i="1" dirty="0" err="1">
                <a:solidFill>
                  <a:srgbClr val="ED7D31">
                    <a:lumMod val="75000"/>
                  </a:srgbClr>
                </a:solidFill>
                <a:latin typeface="Arial" panose="020B0604020202020204" pitchFamily="34" charset="0"/>
                <a:cs typeface="Arial" panose="020B0604020202020204" pitchFamily="34" charset="0"/>
              </a:rPr>
              <a:t>Lic</a:t>
            </a:r>
            <a:r>
              <a:rPr lang="es-MX" sz="1600" b="1" i="1" dirty="0">
                <a:solidFill>
                  <a:srgbClr val="ED7D31">
                    <a:lumMod val="75000"/>
                  </a:srgbClr>
                </a:solidFill>
                <a:latin typeface="Arial" panose="020B0604020202020204" pitchFamily="34" charset="0"/>
                <a:cs typeface="Arial" panose="020B0604020202020204" pitchFamily="34" charset="0"/>
              </a:rPr>
              <a:t>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95%)</a:t>
            </a:r>
          </a:p>
        </p:txBody>
      </p:sp>
      <p:graphicFrame>
        <p:nvGraphicFramePr>
          <p:cNvPr id="3" name="Tabla 2">
            <a:extLst>
              <a:ext uri="{FF2B5EF4-FFF2-40B4-BE49-F238E27FC236}">
                <a16:creationId xmlns:a16="http://schemas.microsoft.com/office/drawing/2014/main" id="{AA9BAC91-B171-414C-A34E-6E2AA849DA3C}"/>
              </a:ext>
            </a:extLst>
          </p:cNvPr>
          <p:cNvGraphicFramePr>
            <a:graphicFrameLocks noGrp="1"/>
          </p:cNvGraphicFramePr>
          <p:nvPr>
            <p:extLst>
              <p:ext uri="{D42A27DB-BD31-4B8C-83A1-F6EECF244321}">
                <p14:modId xmlns:p14="http://schemas.microsoft.com/office/powerpoint/2010/main" val="1013058896"/>
              </p:ext>
            </p:extLst>
          </p:nvPr>
        </p:nvGraphicFramePr>
        <p:xfrm>
          <a:off x="393700" y="1491168"/>
          <a:ext cx="3352800" cy="994410"/>
        </p:xfrm>
        <a:graphic>
          <a:graphicData uri="http://schemas.openxmlformats.org/drawingml/2006/table">
            <a:tbl>
              <a:tblPr/>
              <a:tblGrid>
                <a:gridCol w="838200">
                  <a:extLst>
                    <a:ext uri="{9D8B030D-6E8A-4147-A177-3AD203B41FA5}">
                      <a16:colId xmlns:a16="http://schemas.microsoft.com/office/drawing/2014/main" val="2786208788"/>
                    </a:ext>
                  </a:extLst>
                </a:gridCol>
                <a:gridCol w="838200">
                  <a:extLst>
                    <a:ext uri="{9D8B030D-6E8A-4147-A177-3AD203B41FA5}">
                      <a16:colId xmlns:a16="http://schemas.microsoft.com/office/drawing/2014/main" val="3447643183"/>
                    </a:ext>
                  </a:extLst>
                </a:gridCol>
                <a:gridCol w="838200">
                  <a:extLst>
                    <a:ext uri="{9D8B030D-6E8A-4147-A177-3AD203B41FA5}">
                      <a16:colId xmlns:a16="http://schemas.microsoft.com/office/drawing/2014/main" val="2538120154"/>
                    </a:ext>
                  </a:extLst>
                </a:gridCol>
                <a:gridCol w="838200">
                  <a:extLst>
                    <a:ext uri="{9D8B030D-6E8A-4147-A177-3AD203B41FA5}">
                      <a16:colId xmlns:a16="http://schemas.microsoft.com/office/drawing/2014/main" val="3856777378"/>
                    </a:ext>
                  </a:extLst>
                </a:gridCol>
              </a:tblGrid>
              <a:tr h="361950">
                <a:tc>
                  <a:txBody>
                    <a:bodyPr/>
                    <a:lstStyle/>
                    <a:p>
                      <a:pPr algn="ctr" rtl="0" fontAlgn="ctr"/>
                      <a:r>
                        <a:rPr lang="es-MX" sz="1600" b="0" i="0" u="none" strike="noStrike" dirty="0">
                          <a:solidFill>
                            <a:srgbClr val="000000"/>
                          </a:solidFill>
                          <a:effectLst/>
                          <a:latin typeface="Arial" panose="020B0604020202020204" pitchFamily="34" charset="0"/>
                        </a:rPr>
                        <a:t>Ene-Abr 2024</a:t>
                      </a:r>
                    </a:p>
                  </a:txBody>
                  <a:tcPr marL="9525" marR="9525" marT="9525" marB="0" anchor="ctr">
                    <a:lnL>
                      <a:noFill/>
                    </a:lnL>
                    <a:lnR w="12700" cap="flat" cmpd="sng" algn="ctr">
                      <a:solidFill>
                        <a:srgbClr val="5D739A"/>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dirty="0">
                          <a:solidFill>
                            <a:srgbClr val="000000"/>
                          </a:solidFill>
                          <a:effectLst/>
                          <a:latin typeface="Arial" panose="020B0604020202020204" pitchFamily="34" charset="0"/>
                        </a:rPr>
                        <a:t>May- </a:t>
                      </a:r>
                      <a:r>
                        <a:rPr lang="es-MX" sz="1600" b="0" i="0" u="none" strike="noStrike" dirty="0" err="1">
                          <a:solidFill>
                            <a:srgbClr val="000000"/>
                          </a:solidFill>
                          <a:effectLst/>
                          <a:latin typeface="Arial" panose="020B0604020202020204" pitchFamily="34" charset="0"/>
                        </a:rPr>
                        <a:t>Ago</a:t>
                      </a:r>
                      <a:r>
                        <a:rPr lang="es-MX" sz="1600" b="0" i="0" u="none" strike="noStrike" dirty="0">
                          <a:solidFill>
                            <a:srgbClr val="000000"/>
                          </a:solidFill>
                          <a:effectLst/>
                          <a:latin typeface="Arial" panose="020B0604020202020204" pitchFamily="34" charset="0"/>
                        </a:rPr>
                        <a:t>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dirty="0" err="1">
                          <a:solidFill>
                            <a:srgbClr val="000000"/>
                          </a:solidFill>
                          <a:effectLst/>
                          <a:latin typeface="Arial" panose="020B0604020202020204" pitchFamily="34" charset="0"/>
                        </a:rPr>
                        <a:t>Sep</a:t>
                      </a:r>
                      <a:r>
                        <a:rPr lang="es-MX" sz="1600" b="0" i="0" u="none" strike="noStrike" dirty="0">
                          <a:solidFill>
                            <a:srgbClr val="000000"/>
                          </a:solidFill>
                          <a:effectLst/>
                          <a:latin typeface="Arial" panose="020B0604020202020204" pitchFamily="34" charset="0"/>
                        </a:rPr>
                        <a:t> - Dic 2024</a:t>
                      </a:r>
                    </a:p>
                  </a:txBody>
                  <a:tcPr marL="9525" marR="9525" marT="9525" marB="0" anchor="ctr">
                    <a:lnL w="12700" cap="flat" cmpd="sng" algn="ctr">
                      <a:solidFill>
                        <a:srgbClr val="5D739A"/>
                      </a:solidFill>
                      <a:prstDash val="solid"/>
                      <a:round/>
                      <a:headEnd type="none" w="med" len="med"/>
                      <a:tailEnd type="none" w="med" len="med"/>
                    </a:lnL>
                    <a:lnR w="12700" cap="flat" cmpd="sng" algn="ctr">
                      <a:solidFill>
                        <a:srgbClr val="5D739A"/>
                      </a:solidFill>
                      <a:prstDash val="solid"/>
                      <a:round/>
                      <a:headEnd type="none" w="med" len="med"/>
                      <a:tailEnd type="none" w="med" len="med"/>
                    </a:lnR>
                    <a:lnT w="12700" cap="flat" cmpd="sng" algn="ctr">
                      <a:solidFill>
                        <a:srgbClr val="5D739A"/>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12700" cap="flat" cmpd="sng" algn="ctr">
                      <a:solidFill>
                        <a:srgbClr val="5D739A"/>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704998145"/>
                  </a:ext>
                </a:extLst>
              </a:tr>
              <a:tr h="200025">
                <a:tc>
                  <a:txBody>
                    <a:bodyPr/>
                    <a:lstStyle/>
                    <a:p>
                      <a:pPr algn="ctr" rtl="0" fontAlgn="b"/>
                      <a:r>
                        <a:rPr lang="es-MX" sz="1600" b="1" i="0" u="none" strike="noStrike">
                          <a:solidFill>
                            <a:srgbClr val="FF0000"/>
                          </a:solidFill>
                          <a:effectLst/>
                          <a:latin typeface="Arial" panose="020B0604020202020204" pitchFamily="34" charset="0"/>
                        </a:rPr>
                        <a:t>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1" i="0" u="none" strike="noStrike">
                          <a:solidFill>
                            <a:srgbClr val="FF0000"/>
                          </a:solidFill>
                          <a:effectLst/>
                          <a:latin typeface="Arial" panose="020B0604020202020204" pitchFamily="34" charset="0"/>
                        </a:rPr>
                        <a:t>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101215"/>
                  </a:ext>
                </a:extLst>
              </a:tr>
            </a:tbl>
          </a:graphicData>
        </a:graphic>
      </p:graphicFrame>
      <p:graphicFrame>
        <p:nvGraphicFramePr>
          <p:cNvPr id="9" name="Gráfico 8">
            <a:extLst>
              <a:ext uri="{FF2B5EF4-FFF2-40B4-BE49-F238E27FC236}">
                <a16:creationId xmlns:a16="http://schemas.microsoft.com/office/drawing/2014/main" id="{00000000-0008-0000-1100-000005000000}"/>
              </a:ext>
            </a:extLst>
          </p:cNvPr>
          <p:cNvGraphicFramePr>
            <a:graphicFrameLocks/>
          </p:cNvGraphicFramePr>
          <p:nvPr>
            <p:extLst>
              <p:ext uri="{D42A27DB-BD31-4B8C-83A1-F6EECF244321}">
                <p14:modId xmlns:p14="http://schemas.microsoft.com/office/powerpoint/2010/main" val="980895860"/>
              </p:ext>
            </p:extLst>
          </p:nvPr>
        </p:nvGraphicFramePr>
        <p:xfrm>
          <a:off x="3359150" y="2720712"/>
          <a:ext cx="6629400"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3825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Directores de Programa Educativo con Desempeño Satisfactorio </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85%)</a:t>
            </a:r>
          </a:p>
        </p:txBody>
      </p:sp>
      <p:graphicFrame>
        <p:nvGraphicFramePr>
          <p:cNvPr id="3" name="Tabla 2">
            <a:extLst>
              <a:ext uri="{FF2B5EF4-FFF2-40B4-BE49-F238E27FC236}">
                <a16:creationId xmlns:a16="http://schemas.microsoft.com/office/drawing/2014/main" id="{A14DFD0E-110A-4B3F-BAD9-A4B3839EE24A}"/>
              </a:ext>
            </a:extLst>
          </p:cNvPr>
          <p:cNvGraphicFramePr>
            <a:graphicFrameLocks noGrp="1"/>
          </p:cNvGraphicFramePr>
          <p:nvPr>
            <p:extLst>
              <p:ext uri="{D42A27DB-BD31-4B8C-83A1-F6EECF244321}">
                <p14:modId xmlns:p14="http://schemas.microsoft.com/office/powerpoint/2010/main" val="3598978072"/>
              </p:ext>
            </p:extLst>
          </p:nvPr>
        </p:nvGraphicFramePr>
        <p:xfrm>
          <a:off x="355600" y="1495404"/>
          <a:ext cx="4191000" cy="926048"/>
        </p:xfrm>
        <a:graphic>
          <a:graphicData uri="http://schemas.openxmlformats.org/drawingml/2006/table">
            <a:tbl>
              <a:tblPr/>
              <a:tblGrid>
                <a:gridCol w="1047750">
                  <a:extLst>
                    <a:ext uri="{9D8B030D-6E8A-4147-A177-3AD203B41FA5}">
                      <a16:colId xmlns:a16="http://schemas.microsoft.com/office/drawing/2014/main" val="4053572728"/>
                    </a:ext>
                  </a:extLst>
                </a:gridCol>
                <a:gridCol w="1047750">
                  <a:extLst>
                    <a:ext uri="{9D8B030D-6E8A-4147-A177-3AD203B41FA5}">
                      <a16:colId xmlns:a16="http://schemas.microsoft.com/office/drawing/2014/main" val="1376886831"/>
                    </a:ext>
                  </a:extLst>
                </a:gridCol>
                <a:gridCol w="1047750">
                  <a:extLst>
                    <a:ext uri="{9D8B030D-6E8A-4147-A177-3AD203B41FA5}">
                      <a16:colId xmlns:a16="http://schemas.microsoft.com/office/drawing/2014/main" val="1543701748"/>
                    </a:ext>
                  </a:extLst>
                </a:gridCol>
                <a:gridCol w="1047750">
                  <a:extLst>
                    <a:ext uri="{9D8B030D-6E8A-4147-A177-3AD203B41FA5}">
                      <a16:colId xmlns:a16="http://schemas.microsoft.com/office/drawing/2014/main" val="3365869376"/>
                    </a:ext>
                  </a:extLst>
                </a:gridCol>
              </a:tblGrid>
              <a:tr h="642203">
                <a:tc>
                  <a:txBody>
                    <a:bodyPr/>
                    <a:lstStyle/>
                    <a:p>
                      <a:pPr algn="ctr" rtl="0" fontAlgn="ctr"/>
                      <a:r>
                        <a:rPr lang="es-MX" sz="18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May- 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dirty="0" err="1">
                          <a:solidFill>
                            <a:srgbClr val="000000"/>
                          </a:solidFill>
                          <a:effectLst/>
                          <a:latin typeface="Arial" panose="020B0604020202020204" pitchFamily="34" charset="0"/>
                        </a:rPr>
                        <a:t>Sep</a:t>
                      </a:r>
                      <a:r>
                        <a:rPr lang="es-MX" sz="1800" b="0" i="0" u="none" strike="noStrike" dirty="0">
                          <a:solidFill>
                            <a:srgbClr val="000000"/>
                          </a:solidFill>
                          <a:effectLst/>
                          <a:latin typeface="Arial" panose="020B0604020202020204" pitchFamily="34" charset="0"/>
                        </a:rPr>
                        <a:t>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274650135"/>
                  </a:ext>
                </a:extLst>
              </a:tr>
              <a:tr h="219571">
                <a:tc>
                  <a:txBody>
                    <a:bodyPr/>
                    <a:lstStyle/>
                    <a:p>
                      <a:pPr algn="ctr" rtl="0" fontAlgn="b"/>
                      <a:r>
                        <a:rPr lang="es-MX" sz="1800" b="1" i="0" u="none" strike="noStrike">
                          <a:solidFill>
                            <a:srgbClr val="FF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1" i="0" u="none" strike="noStrike">
                          <a:solidFill>
                            <a:srgbClr val="FF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1" i="0" u="none" strike="noStrike">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1" i="0" u="none" strike="noStrike" dirty="0">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883148"/>
                  </a:ext>
                </a:extLst>
              </a:tr>
            </a:tbl>
          </a:graphicData>
        </a:graphic>
      </p:graphicFrame>
      <p:graphicFrame>
        <p:nvGraphicFramePr>
          <p:cNvPr id="8" name="Gráfico 7">
            <a:extLst>
              <a:ext uri="{FF2B5EF4-FFF2-40B4-BE49-F238E27FC236}">
                <a16:creationId xmlns:a16="http://schemas.microsoft.com/office/drawing/2014/main" id="{00000000-0008-0000-1100-000006000000}"/>
              </a:ext>
            </a:extLst>
          </p:cNvPr>
          <p:cNvGraphicFramePr>
            <a:graphicFrameLocks/>
          </p:cNvGraphicFramePr>
          <p:nvPr>
            <p:extLst>
              <p:ext uri="{D42A27DB-BD31-4B8C-83A1-F6EECF244321}">
                <p14:modId xmlns:p14="http://schemas.microsoft.com/office/powerpoint/2010/main" val="3843169496"/>
              </p:ext>
            </p:extLst>
          </p:nvPr>
        </p:nvGraphicFramePr>
        <p:xfrm>
          <a:off x="2679700" y="2761336"/>
          <a:ext cx="6394450" cy="42173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3011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700" y="-15875"/>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861774"/>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Porcentaje de profesores de nuevo ingreso evaluados</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 (Meta: 100%)</a:t>
            </a:r>
          </a:p>
        </p:txBody>
      </p:sp>
      <p:graphicFrame>
        <p:nvGraphicFramePr>
          <p:cNvPr id="5" name="Tabla 4">
            <a:extLst>
              <a:ext uri="{FF2B5EF4-FFF2-40B4-BE49-F238E27FC236}">
                <a16:creationId xmlns:a16="http://schemas.microsoft.com/office/drawing/2014/main" id="{2043FF60-10AA-4F01-96BD-E6B2F6C6A14B}"/>
              </a:ext>
            </a:extLst>
          </p:cNvPr>
          <p:cNvGraphicFramePr>
            <a:graphicFrameLocks noGrp="1"/>
          </p:cNvGraphicFramePr>
          <p:nvPr>
            <p:extLst>
              <p:ext uri="{D42A27DB-BD31-4B8C-83A1-F6EECF244321}">
                <p14:modId xmlns:p14="http://schemas.microsoft.com/office/powerpoint/2010/main" val="555498014"/>
              </p:ext>
            </p:extLst>
          </p:nvPr>
        </p:nvGraphicFramePr>
        <p:xfrm>
          <a:off x="317500" y="1287423"/>
          <a:ext cx="4368800" cy="842010"/>
        </p:xfrm>
        <a:graphic>
          <a:graphicData uri="http://schemas.openxmlformats.org/drawingml/2006/table">
            <a:tbl>
              <a:tblPr/>
              <a:tblGrid>
                <a:gridCol w="1092200">
                  <a:extLst>
                    <a:ext uri="{9D8B030D-6E8A-4147-A177-3AD203B41FA5}">
                      <a16:colId xmlns:a16="http://schemas.microsoft.com/office/drawing/2014/main" val="3085014678"/>
                    </a:ext>
                  </a:extLst>
                </a:gridCol>
                <a:gridCol w="1092200">
                  <a:extLst>
                    <a:ext uri="{9D8B030D-6E8A-4147-A177-3AD203B41FA5}">
                      <a16:colId xmlns:a16="http://schemas.microsoft.com/office/drawing/2014/main" val="237607394"/>
                    </a:ext>
                  </a:extLst>
                </a:gridCol>
                <a:gridCol w="1092200">
                  <a:extLst>
                    <a:ext uri="{9D8B030D-6E8A-4147-A177-3AD203B41FA5}">
                      <a16:colId xmlns:a16="http://schemas.microsoft.com/office/drawing/2014/main" val="4216177477"/>
                    </a:ext>
                  </a:extLst>
                </a:gridCol>
                <a:gridCol w="1092200">
                  <a:extLst>
                    <a:ext uri="{9D8B030D-6E8A-4147-A177-3AD203B41FA5}">
                      <a16:colId xmlns:a16="http://schemas.microsoft.com/office/drawing/2014/main" val="4213523798"/>
                    </a:ext>
                  </a:extLst>
                </a:gridCol>
              </a:tblGrid>
              <a:tr h="255484">
                <a:tc>
                  <a:txBody>
                    <a:bodyPr/>
                    <a:lstStyle/>
                    <a:p>
                      <a:pPr algn="ctr" rtl="0" fontAlgn="ctr"/>
                      <a:r>
                        <a:rPr lang="es-MX" sz="18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May- 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8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454952256"/>
                  </a:ext>
                </a:extLst>
              </a:tr>
              <a:tr h="134129">
                <a:tc>
                  <a:txBody>
                    <a:bodyPr/>
                    <a:lstStyle/>
                    <a:p>
                      <a:pPr algn="ctr" rtl="0" fontAlgn="b"/>
                      <a:r>
                        <a:rPr lang="es-MX" sz="1800" b="1" i="0" u="none" strike="noStrike">
                          <a:solidFill>
                            <a:srgbClr val="FF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8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791145"/>
                  </a:ext>
                </a:extLst>
              </a:tr>
            </a:tbl>
          </a:graphicData>
        </a:graphic>
      </p:graphicFrame>
      <p:graphicFrame>
        <p:nvGraphicFramePr>
          <p:cNvPr id="9" name="Gráfico 8">
            <a:extLst>
              <a:ext uri="{FF2B5EF4-FFF2-40B4-BE49-F238E27FC236}">
                <a16:creationId xmlns:a16="http://schemas.microsoft.com/office/drawing/2014/main" id="{00000000-0008-0000-1100-000008000000}"/>
              </a:ext>
            </a:extLst>
          </p:cNvPr>
          <p:cNvGraphicFramePr>
            <a:graphicFrameLocks/>
          </p:cNvGraphicFramePr>
          <p:nvPr>
            <p:extLst>
              <p:ext uri="{D42A27DB-BD31-4B8C-83A1-F6EECF244321}">
                <p14:modId xmlns:p14="http://schemas.microsoft.com/office/powerpoint/2010/main" val="3299570557"/>
              </p:ext>
            </p:extLst>
          </p:nvPr>
        </p:nvGraphicFramePr>
        <p:xfrm>
          <a:off x="2832100" y="2720062"/>
          <a:ext cx="6096000" cy="39537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8846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Educación Continua </a:t>
            </a:r>
          </a:p>
          <a:p>
            <a:pPr marL="342900" lvl="0" indent="-342900" algn="ctr">
              <a:buFontTx/>
              <a:buAutoNum type="alphaLcParenR"/>
            </a:pPr>
            <a:r>
              <a:rPr lang="es-MX" sz="1600" b="1" i="1" dirty="0">
                <a:solidFill>
                  <a:srgbClr val="ED7D31">
                    <a:lumMod val="75000"/>
                  </a:srgbClr>
                </a:solidFill>
                <a:latin typeface="Arial" panose="020B0604020202020204" pitchFamily="34" charset="0"/>
                <a:cs typeface="Arial" panose="020B0604020202020204" pitchFamily="34" charset="0"/>
              </a:rPr>
              <a:t>Indicador de Pertinencia</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3" name="Tabla 2">
            <a:extLst>
              <a:ext uri="{FF2B5EF4-FFF2-40B4-BE49-F238E27FC236}">
                <a16:creationId xmlns:a16="http://schemas.microsoft.com/office/drawing/2014/main" id="{7F89AF38-D6F9-4428-97D5-C4E10749469B}"/>
              </a:ext>
            </a:extLst>
          </p:cNvPr>
          <p:cNvGraphicFramePr>
            <a:graphicFrameLocks noGrp="1"/>
          </p:cNvGraphicFramePr>
          <p:nvPr>
            <p:extLst>
              <p:ext uri="{D42A27DB-BD31-4B8C-83A1-F6EECF244321}">
                <p14:modId xmlns:p14="http://schemas.microsoft.com/office/powerpoint/2010/main" val="3889639236"/>
              </p:ext>
            </p:extLst>
          </p:nvPr>
        </p:nvGraphicFramePr>
        <p:xfrm>
          <a:off x="609600" y="1395333"/>
          <a:ext cx="3670300" cy="750570"/>
        </p:xfrm>
        <a:graphic>
          <a:graphicData uri="http://schemas.openxmlformats.org/drawingml/2006/table">
            <a:tbl>
              <a:tblPr/>
              <a:tblGrid>
                <a:gridCol w="917575">
                  <a:extLst>
                    <a:ext uri="{9D8B030D-6E8A-4147-A177-3AD203B41FA5}">
                      <a16:colId xmlns:a16="http://schemas.microsoft.com/office/drawing/2014/main" val="2385565212"/>
                    </a:ext>
                  </a:extLst>
                </a:gridCol>
                <a:gridCol w="917575">
                  <a:extLst>
                    <a:ext uri="{9D8B030D-6E8A-4147-A177-3AD203B41FA5}">
                      <a16:colId xmlns:a16="http://schemas.microsoft.com/office/drawing/2014/main" val="1722264530"/>
                    </a:ext>
                  </a:extLst>
                </a:gridCol>
                <a:gridCol w="917575">
                  <a:extLst>
                    <a:ext uri="{9D8B030D-6E8A-4147-A177-3AD203B41FA5}">
                      <a16:colId xmlns:a16="http://schemas.microsoft.com/office/drawing/2014/main" val="2874990784"/>
                    </a:ext>
                  </a:extLst>
                </a:gridCol>
                <a:gridCol w="917575">
                  <a:extLst>
                    <a:ext uri="{9D8B030D-6E8A-4147-A177-3AD203B41FA5}">
                      <a16:colId xmlns:a16="http://schemas.microsoft.com/office/drawing/2014/main" val="1810285705"/>
                    </a:ext>
                  </a:extLst>
                </a:gridCol>
              </a:tblGrid>
              <a:tr h="468023">
                <a:tc>
                  <a:txBody>
                    <a:bodyPr/>
                    <a:lstStyle/>
                    <a:p>
                      <a:pPr algn="ctr" rtl="0" fontAlgn="ctr"/>
                      <a:r>
                        <a:rPr lang="es-MX" sz="16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009520775"/>
                  </a:ext>
                </a:extLst>
              </a:tr>
              <a:tr h="238494">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954883"/>
                  </a:ext>
                </a:extLst>
              </a:tr>
            </a:tbl>
          </a:graphicData>
        </a:graphic>
      </p:graphicFrame>
      <p:graphicFrame>
        <p:nvGraphicFramePr>
          <p:cNvPr id="8" name="Gráfico 7">
            <a:extLst>
              <a:ext uri="{FF2B5EF4-FFF2-40B4-BE49-F238E27FC236}">
                <a16:creationId xmlns:a16="http://schemas.microsoft.com/office/drawing/2014/main" id="{00000000-0008-0000-1500-000002000000}"/>
              </a:ext>
            </a:extLst>
          </p:cNvPr>
          <p:cNvGraphicFramePr>
            <a:graphicFrameLocks/>
          </p:cNvGraphicFramePr>
          <p:nvPr>
            <p:extLst>
              <p:ext uri="{D42A27DB-BD31-4B8C-83A1-F6EECF244321}">
                <p14:modId xmlns:p14="http://schemas.microsoft.com/office/powerpoint/2010/main" val="362700977"/>
              </p:ext>
            </p:extLst>
          </p:nvPr>
        </p:nvGraphicFramePr>
        <p:xfrm>
          <a:off x="2908300" y="2511163"/>
          <a:ext cx="6019800"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7917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14" y="-3175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Educación Continua </a:t>
            </a:r>
          </a:p>
          <a:p>
            <a:pPr marL="342900" lvl="0" indent="-342900" algn="ctr">
              <a:buFont typeface="+mj-lt"/>
              <a:buAutoNum type="alphaLcParenR" startAt="2"/>
            </a:pPr>
            <a:r>
              <a:rPr lang="es-MX" sz="1600" b="1" i="1" dirty="0">
                <a:solidFill>
                  <a:srgbClr val="ED7D31">
                    <a:lumMod val="75000"/>
                  </a:srgbClr>
                </a:solidFill>
                <a:latin typeface="Arial" panose="020B0604020202020204" pitchFamily="34" charset="0"/>
                <a:cs typeface="Arial" panose="020B0604020202020204" pitchFamily="34" charset="0"/>
              </a:rPr>
              <a:t>Indicador de Eficacia</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3" name="Tabla 2">
            <a:extLst>
              <a:ext uri="{FF2B5EF4-FFF2-40B4-BE49-F238E27FC236}">
                <a16:creationId xmlns:a16="http://schemas.microsoft.com/office/drawing/2014/main" id="{68BC785C-E6AC-4BF8-B72F-D116C5404265}"/>
              </a:ext>
            </a:extLst>
          </p:cNvPr>
          <p:cNvGraphicFramePr>
            <a:graphicFrameLocks noGrp="1"/>
          </p:cNvGraphicFramePr>
          <p:nvPr>
            <p:extLst>
              <p:ext uri="{D42A27DB-BD31-4B8C-83A1-F6EECF244321}">
                <p14:modId xmlns:p14="http://schemas.microsoft.com/office/powerpoint/2010/main" val="2103620116"/>
              </p:ext>
            </p:extLst>
          </p:nvPr>
        </p:nvGraphicFramePr>
        <p:xfrm>
          <a:off x="323272" y="1395333"/>
          <a:ext cx="3728028" cy="900113"/>
        </p:xfrm>
        <a:graphic>
          <a:graphicData uri="http://schemas.openxmlformats.org/drawingml/2006/table">
            <a:tbl>
              <a:tblPr/>
              <a:tblGrid>
                <a:gridCol w="932007">
                  <a:extLst>
                    <a:ext uri="{9D8B030D-6E8A-4147-A177-3AD203B41FA5}">
                      <a16:colId xmlns:a16="http://schemas.microsoft.com/office/drawing/2014/main" val="1410605151"/>
                    </a:ext>
                  </a:extLst>
                </a:gridCol>
                <a:gridCol w="932007">
                  <a:extLst>
                    <a:ext uri="{9D8B030D-6E8A-4147-A177-3AD203B41FA5}">
                      <a16:colId xmlns:a16="http://schemas.microsoft.com/office/drawing/2014/main" val="853147635"/>
                    </a:ext>
                  </a:extLst>
                </a:gridCol>
                <a:gridCol w="932007">
                  <a:extLst>
                    <a:ext uri="{9D8B030D-6E8A-4147-A177-3AD203B41FA5}">
                      <a16:colId xmlns:a16="http://schemas.microsoft.com/office/drawing/2014/main" val="1728303348"/>
                    </a:ext>
                  </a:extLst>
                </a:gridCol>
                <a:gridCol w="932007">
                  <a:extLst>
                    <a:ext uri="{9D8B030D-6E8A-4147-A177-3AD203B41FA5}">
                      <a16:colId xmlns:a16="http://schemas.microsoft.com/office/drawing/2014/main" val="756798197"/>
                    </a:ext>
                  </a:extLst>
                </a:gridCol>
              </a:tblGrid>
              <a:tr h="590238">
                <a:tc>
                  <a:txBody>
                    <a:bodyPr/>
                    <a:lstStyle/>
                    <a:p>
                      <a:pPr algn="ctr" rtl="0" fontAlgn="ctr"/>
                      <a:r>
                        <a:rPr lang="es-MX" sz="14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4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713861525"/>
                  </a:ext>
                </a:extLst>
              </a:tr>
              <a:tr h="309875">
                <a:tc>
                  <a:txBody>
                    <a:bodyPr/>
                    <a:lstStyle/>
                    <a:p>
                      <a:pPr algn="ctr" rtl="0" fontAlgn="b"/>
                      <a:r>
                        <a:rPr lang="es-MX" sz="14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400" b="0" i="0" u="none" strike="noStrike">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4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400" b="0" i="0" u="none" strike="noStrike" dirty="0">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426560"/>
                  </a:ext>
                </a:extLst>
              </a:tr>
            </a:tbl>
          </a:graphicData>
        </a:graphic>
      </p:graphicFrame>
      <p:graphicFrame>
        <p:nvGraphicFramePr>
          <p:cNvPr id="8" name="Gráfico 7">
            <a:extLst>
              <a:ext uri="{FF2B5EF4-FFF2-40B4-BE49-F238E27FC236}">
                <a16:creationId xmlns:a16="http://schemas.microsoft.com/office/drawing/2014/main" id="{00000000-0008-0000-1500-000003000000}"/>
              </a:ext>
            </a:extLst>
          </p:cNvPr>
          <p:cNvGraphicFramePr>
            <a:graphicFrameLocks/>
          </p:cNvGraphicFramePr>
          <p:nvPr>
            <p:extLst>
              <p:ext uri="{D42A27DB-BD31-4B8C-83A1-F6EECF244321}">
                <p14:modId xmlns:p14="http://schemas.microsoft.com/office/powerpoint/2010/main" val="601029713"/>
              </p:ext>
            </p:extLst>
          </p:nvPr>
        </p:nvGraphicFramePr>
        <p:xfrm>
          <a:off x="2374900" y="2787650"/>
          <a:ext cx="6324600" cy="3733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8634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9" y="907"/>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Educación Continua </a:t>
            </a:r>
          </a:p>
          <a:p>
            <a:pPr marL="342900" lvl="0" indent="-342900" algn="ctr">
              <a:buFont typeface="+mj-lt"/>
              <a:buAutoNum type="alphaLcParenR" startAt="3"/>
            </a:pPr>
            <a:r>
              <a:rPr lang="es-MX" sz="1600" b="1" i="1" dirty="0">
                <a:solidFill>
                  <a:srgbClr val="ED7D31">
                    <a:lumMod val="75000"/>
                  </a:srgbClr>
                </a:solidFill>
                <a:latin typeface="Arial" panose="020B0604020202020204" pitchFamily="34" charset="0"/>
                <a:cs typeface="Arial" panose="020B0604020202020204" pitchFamily="34" charset="0"/>
              </a:rPr>
              <a:t>Indicador de Eficiencia</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80%)</a:t>
            </a:r>
          </a:p>
        </p:txBody>
      </p:sp>
      <p:graphicFrame>
        <p:nvGraphicFramePr>
          <p:cNvPr id="3" name="Tabla 2">
            <a:extLst>
              <a:ext uri="{FF2B5EF4-FFF2-40B4-BE49-F238E27FC236}">
                <a16:creationId xmlns:a16="http://schemas.microsoft.com/office/drawing/2014/main" id="{E3B18B91-60F1-4C97-AEDE-A1E3221CE960}"/>
              </a:ext>
            </a:extLst>
          </p:cNvPr>
          <p:cNvGraphicFramePr>
            <a:graphicFrameLocks noGrp="1"/>
          </p:cNvGraphicFramePr>
          <p:nvPr>
            <p:extLst>
              <p:ext uri="{D42A27DB-BD31-4B8C-83A1-F6EECF244321}">
                <p14:modId xmlns:p14="http://schemas.microsoft.com/office/powerpoint/2010/main" val="1720619742"/>
              </p:ext>
            </p:extLst>
          </p:nvPr>
        </p:nvGraphicFramePr>
        <p:xfrm>
          <a:off x="317500" y="1332587"/>
          <a:ext cx="3514272" cy="750570"/>
        </p:xfrm>
        <a:graphic>
          <a:graphicData uri="http://schemas.openxmlformats.org/drawingml/2006/table">
            <a:tbl>
              <a:tblPr/>
              <a:tblGrid>
                <a:gridCol w="878568">
                  <a:extLst>
                    <a:ext uri="{9D8B030D-6E8A-4147-A177-3AD203B41FA5}">
                      <a16:colId xmlns:a16="http://schemas.microsoft.com/office/drawing/2014/main" val="1487075762"/>
                    </a:ext>
                  </a:extLst>
                </a:gridCol>
                <a:gridCol w="878568">
                  <a:extLst>
                    <a:ext uri="{9D8B030D-6E8A-4147-A177-3AD203B41FA5}">
                      <a16:colId xmlns:a16="http://schemas.microsoft.com/office/drawing/2014/main" val="2926209994"/>
                    </a:ext>
                  </a:extLst>
                </a:gridCol>
                <a:gridCol w="878568">
                  <a:extLst>
                    <a:ext uri="{9D8B030D-6E8A-4147-A177-3AD203B41FA5}">
                      <a16:colId xmlns:a16="http://schemas.microsoft.com/office/drawing/2014/main" val="3491501983"/>
                    </a:ext>
                  </a:extLst>
                </a:gridCol>
                <a:gridCol w="878568">
                  <a:extLst>
                    <a:ext uri="{9D8B030D-6E8A-4147-A177-3AD203B41FA5}">
                      <a16:colId xmlns:a16="http://schemas.microsoft.com/office/drawing/2014/main" val="394493099"/>
                    </a:ext>
                  </a:extLst>
                </a:gridCol>
              </a:tblGrid>
              <a:tr h="463290">
                <a:tc>
                  <a:txBody>
                    <a:bodyPr/>
                    <a:lstStyle/>
                    <a:p>
                      <a:pPr algn="ctr" rtl="0" fontAlgn="ctr"/>
                      <a:r>
                        <a:rPr lang="es-MX" sz="1600" b="0" i="0" u="none" strike="noStrike">
                          <a:solidFill>
                            <a:srgbClr val="000000"/>
                          </a:solidFill>
                          <a:effectLst/>
                          <a:latin typeface="Arial" panose="020B0604020202020204" pitchFamily="34" charset="0"/>
                        </a:rPr>
                        <a:t>Ene-Abr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469312766"/>
                  </a:ext>
                </a:extLst>
              </a:tr>
              <a:tr h="243227">
                <a:tc>
                  <a:txBody>
                    <a:bodyPr/>
                    <a:lstStyle/>
                    <a:p>
                      <a:pPr algn="ctr" rtl="0" fontAlgn="b"/>
                      <a:r>
                        <a:rPr lang="es-MX" sz="16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171990"/>
                  </a:ext>
                </a:extLst>
              </a:tr>
            </a:tbl>
          </a:graphicData>
        </a:graphic>
      </p:graphicFrame>
      <p:graphicFrame>
        <p:nvGraphicFramePr>
          <p:cNvPr id="9" name="Gráfico 8">
            <a:extLst>
              <a:ext uri="{FF2B5EF4-FFF2-40B4-BE49-F238E27FC236}">
                <a16:creationId xmlns:a16="http://schemas.microsoft.com/office/drawing/2014/main" id="{00000000-0008-0000-1500-000004000000}"/>
              </a:ext>
            </a:extLst>
          </p:cNvPr>
          <p:cNvGraphicFramePr>
            <a:graphicFrameLocks/>
          </p:cNvGraphicFramePr>
          <p:nvPr>
            <p:extLst>
              <p:ext uri="{D42A27DB-BD31-4B8C-83A1-F6EECF244321}">
                <p14:modId xmlns:p14="http://schemas.microsoft.com/office/powerpoint/2010/main" val="1497601552"/>
              </p:ext>
            </p:extLst>
          </p:nvPr>
        </p:nvGraphicFramePr>
        <p:xfrm>
          <a:off x="2070100" y="2506101"/>
          <a:ext cx="6858000" cy="3862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867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451"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1107996"/>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COMPARATIVO CUATRIMESTRAL INDICADOR  DE PROCESO                   </a:t>
            </a:r>
            <a:r>
              <a:rPr lang="es-MX" sz="1600" b="1" i="1" dirty="0">
                <a:solidFill>
                  <a:srgbClr val="ED7D31">
                    <a:lumMod val="75000"/>
                  </a:srgbClr>
                </a:solidFill>
                <a:latin typeface="Arial" panose="020B0604020202020204" pitchFamily="34" charset="0"/>
                <a:cs typeface="Arial" panose="020B0604020202020204" pitchFamily="34" charset="0"/>
              </a:rPr>
              <a:t>Educación Continua </a:t>
            </a:r>
          </a:p>
          <a:p>
            <a:pPr marL="342900" lvl="0" indent="-342900" algn="ctr">
              <a:buFont typeface="+mj-lt"/>
              <a:buAutoNum type="alphaLcParenR" startAt="4"/>
            </a:pPr>
            <a:r>
              <a:rPr lang="es-MX" sz="1600" b="1" i="1" dirty="0">
                <a:solidFill>
                  <a:srgbClr val="ED7D31">
                    <a:lumMod val="75000"/>
                  </a:srgbClr>
                </a:solidFill>
                <a:latin typeface="Arial" panose="020B0604020202020204" pitchFamily="34" charset="0"/>
                <a:cs typeface="Arial" panose="020B0604020202020204" pitchFamily="34" charset="0"/>
              </a:rPr>
              <a:t>Indicador de Efectividad</a:t>
            </a:r>
          </a:p>
          <a:p>
            <a:pPr lvl="0" algn="ctr"/>
            <a:r>
              <a:rPr lang="es-MX" sz="1600" b="1" i="1" dirty="0">
                <a:solidFill>
                  <a:srgbClr val="ED7D31">
                    <a:lumMod val="75000"/>
                  </a:srgbClr>
                </a:solidFill>
                <a:latin typeface="Arial" panose="020B0604020202020204" pitchFamily="34" charset="0"/>
                <a:cs typeface="Arial" panose="020B0604020202020204" pitchFamily="34" charset="0"/>
              </a:rPr>
              <a:t>(Meta 90%)</a:t>
            </a:r>
          </a:p>
        </p:txBody>
      </p:sp>
      <p:graphicFrame>
        <p:nvGraphicFramePr>
          <p:cNvPr id="4" name="Tabla 3">
            <a:extLst>
              <a:ext uri="{FF2B5EF4-FFF2-40B4-BE49-F238E27FC236}">
                <a16:creationId xmlns:a16="http://schemas.microsoft.com/office/drawing/2014/main" id="{D8A370CB-5641-4C4E-806A-493298FA7E4E}"/>
              </a:ext>
            </a:extLst>
          </p:cNvPr>
          <p:cNvGraphicFramePr>
            <a:graphicFrameLocks noGrp="1"/>
          </p:cNvGraphicFramePr>
          <p:nvPr>
            <p:extLst>
              <p:ext uri="{D42A27DB-BD31-4B8C-83A1-F6EECF244321}">
                <p14:modId xmlns:p14="http://schemas.microsoft.com/office/powerpoint/2010/main" val="3035720242"/>
              </p:ext>
            </p:extLst>
          </p:nvPr>
        </p:nvGraphicFramePr>
        <p:xfrm>
          <a:off x="393700" y="1685846"/>
          <a:ext cx="3505200" cy="949404"/>
        </p:xfrm>
        <a:graphic>
          <a:graphicData uri="http://schemas.openxmlformats.org/drawingml/2006/table">
            <a:tbl>
              <a:tblPr/>
              <a:tblGrid>
                <a:gridCol w="876300">
                  <a:extLst>
                    <a:ext uri="{9D8B030D-6E8A-4147-A177-3AD203B41FA5}">
                      <a16:colId xmlns:a16="http://schemas.microsoft.com/office/drawing/2014/main" val="1684634706"/>
                    </a:ext>
                  </a:extLst>
                </a:gridCol>
                <a:gridCol w="876300">
                  <a:extLst>
                    <a:ext uri="{9D8B030D-6E8A-4147-A177-3AD203B41FA5}">
                      <a16:colId xmlns:a16="http://schemas.microsoft.com/office/drawing/2014/main" val="107756975"/>
                    </a:ext>
                  </a:extLst>
                </a:gridCol>
                <a:gridCol w="876300">
                  <a:extLst>
                    <a:ext uri="{9D8B030D-6E8A-4147-A177-3AD203B41FA5}">
                      <a16:colId xmlns:a16="http://schemas.microsoft.com/office/drawing/2014/main" val="1391626576"/>
                    </a:ext>
                  </a:extLst>
                </a:gridCol>
                <a:gridCol w="876300">
                  <a:extLst>
                    <a:ext uri="{9D8B030D-6E8A-4147-A177-3AD203B41FA5}">
                      <a16:colId xmlns:a16="http://schemas.microsoft.com/office/drawing/2014/main" val="2676246354"/>
                    </a:ext>
                  </a:extLst>
                </a:gridCol>
              </a:tblGrid>
              <a:tr h="622560">
                <a:tc>
                  <a:txBody>
                    <a:bodyPr/>
                    <a:lstStyle/>
                    <a:p>
                      <a:pPr algn="ctr" rtl="0" fontAlgn="ctr"/>
                      <a:r>
                        <a:rPr lang="es-MX" sz="1600" b="0" i="0" u="none" strike="noStrike">
                          <a:solidFill>
                            <a:srgbClr val="000000"/>
                          </a:solidFill>
                          <a:effectLst/>
                          <a:latin typeface="Arial" panose="020B0604020202020204" pitchFamily="34" charset="0"/>
                        </a:rPr>
                        <a:t>Ene-Abr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Sep - 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0" i="0" u="none" strike="noStrike">
                          <a:solidFill>
                            <a:srgbClr val="000000"/>
                          </a:solidFill>
                          <a:effectLst/>
                          <a:latin typeface="Arial" panose="020B0604020202020204" pitchFamily="34" charset="0"/>
                        </a:rPr>
                        <a:t>Ene-Abr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191300083"/>
                  </a:ext>
                </a:extLst>
              </a:tr>
              <a:tr h="326844">
                <a:tc>
                  <a:txBody>
                    <a:bodyPr/>
                    <a:lstStyle/>
                    <a:p>
                      <a:pPr algn="ctr" rtl="0" fontAlgn="b"/>
                      <a:r>
                        <a:rPr lang="es-MX" sz="1600" b="1" i="0" u="none" strike="noStrike">
                          <a:solidFill>
                            <a:srgbClr val="FF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a:solidFill>
                            <a:srgbClr val="000000"/>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MX" sz="1600" b="0" i="0" u="none" strike="noStrike" dirty="0">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68649"/>
                  </a:ext>
                </a:extLst>
              </a:tr>
            </a:tbl>
          </a:graphicData>
        </a:graphic>
      </p:graphicFrame>
      <p:graphicFrame>
        <p:nvGraphicFramePr>
          <p:cNvPr id="8" name="Gráfico 7">
            <a:extLst>
              <a:ext uri="{FF2B5EF4-FFF2-40B4-BE49-F238E27FC236}">
                <a16:creationId xmlns:a16="http://schemas.microsoft.com/office/drawing/2014/main" id="{00000000-0008-0000-1500-000005000000}"/>
              </a:ext>
            </a:extLst>
          </p:cNvPr>
          <p:cNvGraphicFramePr>
            <a:graphicFrameLocks/>
          </p:cNvGraphicFramePr>
          <p:nvPr>
            <p:extLst>
              <p:ext uri="{D42A27DB-BD31-4B8C-83A1-F6EECF244321}">
                <p14:modId xmlns:p14="http://schemas.microsoft.com/office/powerpoint/2010/main" val="4079896377"/>
              </p:ext>
            </p:extLst>
          </p:nvPr>
        </p:nvGraphicFramePr>
        <p:xfrm>
          <a:off x="3517900" y="3016250"/>
          <a:ext cx="6069116" cy="32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5352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03500" y="652841"/>
            <a:ext cx="7543800" cy="646331"/>
          </a:xfrm>
          <a:prstGeom prst="rect">
            <a:avLst/>
          </a:prstGeom>
          <a:noFill/>
        </p:spPr>
        <p:txBody>
          <a:bodyPr wrap="square" rtlCol="0">
            <a:spAutoFit/>
          </a:bodyPr>
          <a:lstStyle/>
          <a:p>
            <a:pPr lvl="0" algn="just"/>
            <a:r>
              <a:rPr lang="es-MX" b="1" dirty="0">
                <a:solidFill>
                  <a:srgbClr val="4F81BD">
                    <a:lumMod val="50000"/>
                  </a:srgbClr>
                </a:solidFill>
                <a:latin typeface="Arial" panose="020B0604020202020204" pitchFamily="34" charset="0"/>
                <a:cs typeface="Arial" panose="020B0604020202020204" pitchFamily="34" charset="0"/>
              </a:rPr>
              <a:t>RESULTADO DEL PROGRAMA INTEGRAL DE APOYO ACADÉMICO AL ESTUDIANTE PINAAE</a:t>
            </a:r>
          </a:p>
        </p:txBody>
      </p:sp>
      <p:sp>
        <p:nvSpPr>
          <p:cNvPr id="8" name="Rectángulo 7"/>
          <p:cNvSpPr/>
          <p:nvPr/>
        </p:nvSpPr>
        <p:spPr>
          <a:xfrm>
            <a:off x="1155700" y="2940050"/>
            <a:ext cx="8721970" cy="1056379"/>
          </a:xfrm>
          <a:prstGeom prst="rect">
            <a:avLst/>
          </a:prstGeom>
        </p:spPr>
        <p:txBody>
          <a:bodyPr wrap="square">
            <a:spAutoFit/>
          </a:bodyPr>
          <a:lstStyle/>
          <a:p>
            <a:pPr algn="just">
              <a:lnSpc>
                <a:spcPct val="107000"/>
              </a:lnSpc>
              <a:spcAft>
                <a:spcPts val="800"/>
              </a:spcAft>
            </a:pPr>
            <a:r>
              <a:rPr lang="es-MX" sz="2000" b="1" dirty="0">
                <a:latin typeface="Arial" panose="020B0604020202020204" pitchFamily="34" charset="0"/>
                <a:ea typeface="Calibri" panose="020F0502020204030204" pitchFamily="34" charset="0"/>
                <a:cs typeface="Times New Roman" panose="02020603050405020304" pitchFamily="18" charset="0"/>
              </a:rPr>
              <a:t>El reporte detallado del PINAAE se encuentra en el Informe de actividades de la Secretaría Académica correspondiente al cuatrimestre ene-abril 2025.</a:t>
            </a:r>
          </a:p>
        </p:txBody>
      </p:sp>
    </p:spTree>
    <p:extLst>
      <p:ext uri="{BB962C8B-B14F-4D97-AF65-F5344CB8AC3E}">
        <p14:creationId xmlns:p14="http://schemas.microsoft.com/office/powerpoint/2010/main" val="64712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616200" y="643146"/>
            <a:ext cx="7531100" cy="892552"/>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RESULTADO DE LA EVALUACIÓN DE LA SATISFACCIÓN DEL CLIENTE (SERVICIOS COMPLEMENTARIOS) </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6478FF8F-0423-417F-8C63-64E766DBE549}"/>
              </a:ext>
            </a:extLst>
          </p:cNvPr>
          <p:cNvGraphicFramePr>
            <a:graphicFrameLocks noGrp="1"/>
          </p:cNvGraphicFramePr>
          <p:nvPr>
            <p:extLst>
              <p:ext uri="{D42A27DB-BD31-4B8C-83A1-F6EECF244321}">
                <p14:modId xmlns:p14="http://schemas.microsoft.com/office/powerpoint/2010/main" val="1665041851"/>
              </p:ext>
            </p:extLst>
          </p:nvPr>
        </p:nvGraphicFramePr>
        <p:xfrm>
          <a:off x="546100" y="1797050"/>
          <a:ext cx="9220202" cy="3048000"/>
        </p:xfrm>
        <a:graphic>
          <a:graphicData uri="http://schemas.openxmlformats.org/drawingml/2006/table">
            <a:tbl>
              <a:tblPr/>
              <a:tblGrid>
                <a:gridCol w="504111">
                  <a:extLst>
                    <a:ext uri="{9D8B030D-6E8A-4147-A177-3AD203B41FA5}">
                      <a16:colId xmlns:a16="http://schemas.microsoft.com/office/drawing/2014/main" val="470588999"/>
                    </a:ext>
                  </a:extLst>
                </a:gridCol>
                <a:gridCol w="2802860">
                  <a:extLst>
                    <a:ext uri="{9D8B030D-6E8A-4147-A177-3AD203B41FA5}">
                      <a16:colId xmlns:a16="http://schemas.microsoft.com/office/drawing/2014/main" val="1988368846"/>
                    </a:ext>
                  </a:extLst>
                </a:gridCol>
                <a:gridCol w="947731">
                  <a:extLst>
                    <a:ext uri="{9D8B030D-6E8A-4147-A177-3AD203B41FA5}">
                      <a16:colId xmlns:a16="http://schemas.microsoft.com/office/drawing/2014/main" val="2573228100"/>
                    </a:ext>
                  </a:extLst>
                </a:gridCol>
                <a:gridCol w="1592992">
                  <a:extLst>
                    <a:ext uri="{9D8B030D-6E8A-4147-A177-3AD203B41FA5}">
                      <a16:colId xmlns:a16="http://schemas.microsoft.com/office/drawing/2014/main" val="2847717030"/>
                    </a:ext>
                  </a:extLst>
                </a:gridCol>
                <a:gridCol w="1693816">
                  <a:extLst>
                    <a:ext uri="{9D8B030D-6E8A-4147-A177-3AD203B41FA5}">
                      <a16:colId xmlns:a16="http://schemas.microsoft.com/office/drawing/2014/main" val="1786450337"/>
                    </a:ext>
                  </a:extLst>
                </a:gridCol>
                <a:gridCol w="1678692">
                  <a:extLst>
                    <a:ext uri="{9D8B030D-6E8A-4147-A177-3AD203B41FA5}">
                      <a16:colId xmlns:a16="http://schemas.microsoft.com/office/drawing/2014/main" val="2905787986"/>
                    </a:ext>
                  </a:extLst>
                </a:gridCol>
              </a:tblGrid>
              <a:tr h="971619">
                <a:tc>
                  <a:txBody>
                    <a:bodyPr/>
                    <a:lstStyle/>
                    <a:p>
                      <a:pPr algn="ctr" fontAlgn="ctr"/>
                      <a:r>
                        <a:rPr lang="es-MX" sz="1600" b="1" i="0" u="none" strike="noStrike">
                          <a:solidFill>
                            <a:srgbClr val="333333"/>
                          </a:solidFill>
                          <a:effectLst/>
                          <a:latin typeface="Arial" panose="020B0604020202020204" pitchFamily="34" charset="0"/>
                        </a:rPr>
                        <a:t>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dirty="0">
                          <a:solidFill>
                            <a:srgbClr val="333333"/>
                          </a:solidFill>
                          <a:effectLst/>
                          <a:latin typeface="Arial" panose="020B0604020202020204" pitchFamily="34" charset="0"/>
                        </a:rPr>
                        <a:t>Servicio complementario (Ene - abr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ctr"/>
                      <a:r>
                        <a:rPr lang="es-MX" sz="1600" b="1" i="0" u="none" strike="noStrike">
                          <a:solidFill>
                            <a:srgbClr val="333333"/>
                          </a:solidFill>
                          <a:effectLst/>
                          <a:latin typeface="Arial" panose="020B0604020202020204" pitchFamily="34" charset="0"/>
                        </a:rPr>
                        <a:t>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MX" sz="1600" b="1" i="0" u="none" strike="noStrike">
                          <a:solidFill>
                            <a:srgbClr val="333333"/>
                          </a:solidFill>
                          <a:effectLst/>
                          <a:latin typeface="Arial" panose="020B0604020202020204" pitchFamily="34" charset="0"/>
                        </a:rPr>
                        <a:t>Valor alcanzado Ene-abr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MX" sz="1600" b="1" i="0" u="none" strike="noStrike">
                          <a:solidFill>
                            <a:srgbClr val="333333"/>
                          </a:solidFill>
                          <a:effectLst/>
                          <a:latin typeface="Arial" panose="020B0604020202020204" pitchFamily="34" charset="0"/>
                        </a:rPr>
                        <a:t>Valor alcanzado May-ago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MX" sz="1600" b="1" i="0" u="none" strike="noStrike">
                          <a:solidFill>
                            <a:srgbClr val="333333"/>
                          </a:solidFill>
                          <a:effectLst/>
                          <a:latin typeface="Arial" panose="020B0604020202020204" pitchFamily="34" charset="0"/>
                        </a:rPr>
                        <a:t>Valor alcanzado Ene-abr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599991734"/>
                  </a:ext>
                </a:extLst>
              </a:tr>
              <a:tr h="600962">
                <a:tc>
                  <a:txBody>
                    <a:bodyPr/>
                    <a:lstStyle/>
                    <a:p>
                      <a:pPr algn="ctr" fontAlgn="t"/>
                      <a:r>
                        <a:rPr lang="es-MX" sz="1600" b="1" i="0" u="none" strike="noStrike">
                          <a:solidFill>
                            <a:srgbClr val="333333"/>
                          </a:solidFill>
                          <a:effectLst/>
                          <a:latin typeface="Arial" panose="020B0604020202020204" pitchFamily="34" charset="0"/>
                        </a:rPr>
                        <a:t>BE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800" b="0" i="0" u="none" strike="noStrike" dirty="0">
                          <a:solidFill>
                            <a:srgbClr val="333333"/>
                          </a:solidFill>
                          <a:effectLst/>
                          <a:latin typeface="Arial" panose="020B0604020202020204" pitchFamily="34" charset="0"/>
                        </a:rPr>
                        <a:t>Servicios Estudiantiles (Becas)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755373"/>
                  </a:ext>
                </a:extLst>
              </a:tr>
              <a:tr h="600962">
                <a:tc>
                  <a:txBody>
                    <a:bodyPr/>
                    <a:lstStyle/>
                    <a:p>
                      <a:pPr algn="ctr" fontAlgn="t"/>
                      <a:r>
                        <a:rPr lang="es-MX" sz="1600" b="1" i="0" u="none" strike="noStrike">
                          <a:solidFill>
                            <a:srgbClr val="333333"/>
                          </a:solidFill>
                          <a:effectLst/>
                          <a:latin typeface="Arial" panose="020B0604020202020204" pitchFamily="34" charset="0"/>
                        </a:rPr>
                        <a:t>PS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800" b="0" i="0" u="none" strike="noStrike" dirty="0">
                          <a:solidFill>
                            <a:srgbClr val="333333"/>
                          </a:solidFill>
                          <a:effectLst/>
                          <a:latin typeface="Arial" panose="020B0604020202020204" pitchFamily="34" charset="0"/>
                        </a:rPr>
                        <a:t>Servicios Estudiantiles (apoyo Psicopedagógico)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effectLst/>
                          <a:latin typeface="Calibri" panose="020F0502020204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408501"/>
                  </a:ext>
                </a:extLst>
              </a:tr>
              <a:tr h="550584">
                <a:tc>
                  <a:txBody>
                    <a:bodyPr/>
                    <a:lstStyle/>
                    <a:p>
                      <a:pPr algn="ctr" fontAlgn="t"/>
                      <a:r>
                        <a:rPr lang="es-MX" sz="1600" b="1" i="0" u="none" strike="noStrike">
                          <a:solidFill>
                            <a:srgbClr val="333333"/>
                          </a:solidFill>
                          <a:effectLst/>
                          <a:latin typeface="Arial" panose="020B0604020202020204" pitchFamily="34" charset="0"/>
                        </a:rPr>
                        <a:t>SM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MX" sz="1800" b="0" i="0" u="none" strike="noStrike">
                          <a:solidFill>
                            <a:srgbClr val="333333"/>
                          </a:solidFill>
                          <a:effectLst/>
                          <a:latin typeface="Arial" panose="020B0604020202020204" pitchFamily="34" charset="0"/>
                        </a:rPr>
                        <a:t>Servicios Médicos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effectLst/>
                          <a:latin typeface="Calibri" panose="020F050202020403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65550"/>
                  </a:ext>
                </a:extLst>
              </a:tr>
              <a:tr h="323873">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t"/>
                      <a:r>
                        <a:rPr lang="es-MX" sz="1800" b="1" i="0" u="none" strike="noStrike">
                          <a:solidFill>
                            <a:srgbClr val="333333"/>
                          </a:solidFill>
                          <a:effectLst/>
                          <a:latin typeface="Arial" panose="020B0604020202020204" pitchFamily="34" charset="0"/>
                        </a:rPr>
                        <a:t>Meta Institucional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800" b="1" i="0" u="none" strike="noStrike">
                          <a:solidFill>
                            <a:srgbClr val="000000"/>
                          </a:solidFill>
                          <a:effectLst/>
                          <a:latin typeface="Calibri" panose="020F050202020403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62289706"/>
                  </a:ext>
                </a:extLst>
              </a:tr>
            </a:tbl>
          </a:graphicData>
        </a:graphic>
      </p:graphicFrame>
    </p:spTree>
    <p:extLst>
      <p:ext uri="{BB962C8B-B14F-4D97-AF65-F5344CB8AC3E}">
        <p14:creationId xmlns:p14="http://schemas.microsoft.com/office/powerpoint/2010/main" val="1359949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832100" y="397295"/>
            <a:ext cx="7531100" cy="892552"/>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RESULTADO DE LA EVALUACIÓN DE LA SATISFACCIÓN DEL CLIENTE (SERVICIOS COMPLEMENTARIOS) </a:t>
            </a:r>
          </a:p>
          <a:p>
            <a:pPr lvl="0" algn="ctr"/>
            <a:endParaRPr lang="es-MX" sz="1600" b="1" i="1" dirty="0">
              <a:solidFill>
                <a:srgbClr val="ED7D31">
                  <a:lumMod val="75000"/>
                </a:srgbClr>
              </a:solidFill>
              <a:latin typeface="Arial" panose="020B0604020202020204" pitchFamily="34" charset="0"/>
              <a:cs typeface="Arial" panose="020B0604020202020204" pitchFamily="34" charset="0"/>
            </a:endParaRPr>
          </a:p>
        </p:txBody>
      </p:sp>
      <p:graphicFrame>
        <p:nvGraphicFramePr>
          <p:cNvPr id="9" name="Gráfico 8">
            <a:extLst>
              <a:ext uri="{FF2B5EF4-FFF2-40B4-BE49-F238E27FC236}">
                <a16:creationId xmlns:a16="http://schemas.microsoft.com/office/drawing/2014/main" id="{F2522A2C-B402-43F7-8BE0-C8F6E40DC8F8}"/>
              </a:ext>
            </a:extLst>
          </p:cNvPr>
          <p:cNvGraphicFramePr>
            <a:graphicFrameLocks/>
          </p:cNvGraphicFramePr>
          <p:nvPr>
            <p:extLst>
              <p:ext uri="{D42A27DB-BD31-4B8C-83A1-F6EECF244321}">
                <p14:modId xmlns:p14="http://schemas.microsoft.com/office/powerpoint/2010/main" val="2799406577"/>
              </p:ext>
            </p:extLst>
          </p:nvPr>
        </p:nvGraphicFramePr>
        <p:xfrm>
          <a:off x="1612900" y="1289846"/>
          <a:ext cx="8305800" cy="50030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004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5" name="CuadroTexto 4"/>
          <p:cNvSpPr txBox="1"/>
          <p:nvPr/>
        </p:nvSpPr>
        <p:spPr>
          <a:xfrm>
            <a:off x="2562091" y="654050"/>
            <a:ext cx="7041931" cy="584775"/>
          </a:xfrm>
          <a:prstGeom prst="rect">
            <a:avLst/>
          </a:prstGeom>
          <a:noFill/>
        </p:spPr>
        <p:txBody>
          <a:bodyPr wrap="square" rtlCol="0">
            <a:spAutoFit/>
          </a:bodyPr>
          <a:lstStyle/>
          <a:p>
            <a:pPr algn="ctr"/>
            <a:r>
              <a:rPr lang="es-MX" sz="1600" b="1" dirty="0">
                <a:solidFill>
                  <a:srgbClr val="5B9BD5">
                    <a:lumMod val="75000"/>
                  </a:srgbClr>
                </a:solidFill>
                <a:latin typeface="Arial" panose="020B0604020202020204" pitchFamily="34" charset="0"/>
                <a:cs typeface="Arial" panose="020B0604020202020204" pitchFamily="34" charset="0"/>
              </a:rPr>
              <a:t>COMPARATIVO CUATRIMESTRAL INDICADOR  DE CALIDAD </a:t>
            </a:r>
          </a:p>
          <a:p>
            <a:pPr algn="ctr"/>
            <a:r>
              <a:rPr lang="es-MX" sz="1600" b="1" i="1" dirty="0">
                <a:solidFill>
                  <a:srgbClr val="ED7D31">
                    <a:lumMod val="75000"/>
                  </a:srgbClr>
                </a:solidFill>
                <a:latin typeface="Arial" panose="020B0604020202020204" pitchFamily="34" charset="0"/>
                <a:cs typeface="Arial" panose="020B0604020202020204" pitchFamily="34" charset="0"/>
              </a:rPr>
              <a:t>Ingreso, nivel Lic./Ing</a:t>
            </a:r>
          </a:p>
        </p:txBody>
      </p:sp>
      <p:graphicFrame>
        <p:nvGraphicFramePr>
          <p:cNvPr id="8" name="Gráfico 7">
            <a:extLst>
              <a:ext uri="{FF2B5EF4-FFF2-40B4-BE49-F238E27FC236}">
                <a16:creationId xmlns:a16="http://schemas.microsoft.com/office/drawing/2014/main" id="{1EDACC2B-28EF-4E96-9166-30CB6B8DCC6C}"/>
              </a:ext>
            </a:extLst>
          </p:cNvPr>
          <p:cNvGraphicFramePr>
            <a:graphicFrameLocks/>
          </p:cNvGraphicFramePr>
          <p:nvPr>
            <p:extLst>
              <p:ext uri="{D42A27DB-BD31-4B8C-83A1-F6EECF244321}">
                <p14:modId xmlns:p14="http://schemas.microsoft.com/office/powerpoint/2010/main" val="2252468327"/>
              </p:ext>
            </p:extLst>
          </p:nvPr>
        </p:nvGraphicFramePr>
        <p:xfrm>
          <a:off x="698500" y="1301749"/>
          <a:ext cx="9296399" cy="53264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53793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832100" y="577850"/>
            <a:ext cx="5181600" cy="923330"/>
          </a:xfrm>
          <a:prstGeom prst="rect">
            <a:avLst/>
          </a:prstGeom>
          <a:noFill/>
        </p:spPr>
        <p:txBody>
          <a:bodyPr wrap="square" rtlCol="0">
            <a:spAutoFit/>
          </a:bodyPr>
          <a:lstStyle/>
          <a:p>
            <a:pPr algn="ctr"/>
            <a:r>
              <a:rPr lang="es-MX" b="1" dirty="0">
                <a:solidFill>
                  <a:srgbClr val="4F81BD">
                    <a:lumMod val="50000"/>
                  </a:srgbClr>
                </a:solidFill>
                <a:latin typeface="Arial" panose="020B0604020202020204" pitchFamily="34" charset="0"/>
                <a:cs typeface="Arial" panose="020B0604020202020204" pitchFamily="34" charset="0"/>
              </a:rPr>
              <a:t>EVALUACIÓN AL DESEMPEÑO ACADÉMICO DEL PERSONAL DOCENTE </a:t>
            </a:r>
          </a:p>
          <a:p>
            <a:pPr algn="ctr"/>
            <a:r>
              <a:rPr lang="es-MX" b="1" dirty="0">
                <a:solidFill>
                  <a:srgbClr val="4F81BD">
                    <a:lumMod val="50000"/>
                  </a:srgbClr>
                </a:solidFill>
                <a:latin typeface="Arial" panose="020B0604020202020204" pitchFamily="34" charset="0"/>
                <a:cs typeface="Arial" panose="020B0604020202020204" pitchFamily="34" charset="0"/>
              </a:rPr>
              <a:t>Ene- abr 2025</a:t>
            </a:r>
          </a:p>
        </p:txBody>
      </p:sp>
      <p:graphicFrame>
        <p:nvGraphicFramePr>
          <p:cNvPr id="9" name="Tabla 8">
            <a:extLst>
              <a:ext uri="{FF2B5EF4-FFF2-40B4-BE49-F238E27FC236}">
                <a16:creationId xmlns:a16="http://schemas.microsoft.com/office/drawing/2014/main" id="{B81F3742-A29D-445E-88C0-E76C98B60F31}"/>
              </a:ext>
            </a:extLst>
          </p:cNvPr>
          <p:cNvGraphicFramePr>
            <a:graphicFrameLocks noGrp="1"/>
          </p:cNvGraphicFramePr>
          <p:nvPr>
            <p:extLst>
              <p:ext uri="{D42A27DB-BD31-4B8C-83A1-F6EECF244321}">
                <p14:modId xmlns:p14="http://schemas.microsoft.com/office/powerpoint/2010/main" val="3478708670"/>
              </p:ext>
            </p:extLst>
          </p:nvPr>
        </p:nvGraphicFramePr>
        <p:xfrm>
          <a:off x="1384297" y="1523859"/>
          <a:ext cx="7696203" cy="2344166"/>
        </p:xfrm>
        <a:graphic>
          <a:graphicData uri="http://schemas.openxmlformats.org/drawingml/2006/table">
            <a:tbl>
              <a:tblPr firstRow="1" firstCol="1" bandRow="1"/>
              <a:tblGrid>
                <a:gridCol w="999562">
                  <a:extLst>
                    <a:ext uri="{9D8B030D-6E8A-4147-A177-3AD203B41FA5}">
                      <a16:colId xmlns:a16="http://schemas.microsoft.com/office/drawing/2014/main" val="2174371015"/>
                    </a:ext>
                  </a:extLst>
                </a:gridCol>
                <a:gridCol w="956663">
                  <a:extLst>
                    <a:ext uri="{9D8B030D-6E8A-4147-A177-3AD203B41FA5}">
                      <a16:colId xmlns:a16="http://schemas.microsoft.com/office/drawing/2014/main" val="2361317056"/>
                    </a:ext>
                  </a:extLst>
                </a:gridCol>
                <a:gridCol w="956663">
                  <a:extLst>
                    <a:ext uri="{9D8B030D-6E8A-4147-A177-3AD203B41FA5}">
                      <a16:colId xmlns:a16="http://schemas.microsoft.com/office/drawing/2014/main" val="2215525292"/>
                    </a:ext>
                  </a:extLst>
                </a:gridCol>
                <a:gridCol w="956663">
                  <a:extLst>
                    <a:ext uri="{9D8B030D-6E8A-4147-A177-3AD203B41FA5}">
                      <a16:colId xmlns:a16="http://schemas.microsoft.com/office/drawing/2014/main" val="1825086614"/>
                    </a:ext>
                  </a:extLst>
                </a:gridCol>
                <a:gridCol w="956663">
                  <a:extLst>
                    <a:ext uri="{9D8B030D-6E8A-4147-A177-3AD203B41FA5}">
                      <a16:colId xmlns:a16="http://schemas.microsoft.com/office/drawing/2014/main" val="3440235044"/>
                    </a:ext>
                  </a:extLst>
                </a:gridCol>
                <a:gridCol w="956663">
                  <a:extLst>
                    <a:ext uri="{9D8B030D-6E8A-4147-A177-3AD203B41FA5}">
                      <a16:colId xmlns:a16="http://schemas.microsoft.com/office/drawing/2014/main" val="2243818234"/>
                    </a:ext>
                  </a:extLst>
                </a:gridCol>
                <a:gridCol w="956663">
                  <a:extLst>
                    <a:ext uri="{9D8B030D-6E8A-4147-A177-3AD203B41FA5}">
                      <a16:colId xmlns:a16="http://schemas.microsoft.com/office/drawing/2014/main" val="342224796"/>
                    </a:ext>
                  </a:extLst>
                </a:gridCol>
                <a:gridCol w="956663">
                  <a:extLst>
                    <a:ext uri="{9D8B030D-6E8A-4147-A177-3AD203B41FA5}">
                      <a16:colId xmlns:a16="http://schemas.microsoft.com/office/drawing/2014/main" val="3333237361"/>
                    </a:ext>
                  </a:extLst>
                </a:gridCol>
              </a:tblGrid>
              <a:tr h="189273">
                <a:tc gridSpan="8">
                  <a:txBody>
                    <a:bodyPr/>
                    <a:lstStyle/>
                    <a:p>
                      <a:pPr algn="ctr">
                        <a:lnSpc>
                          <a:spcPct val="107000"/>
                        </a:lnSpc>
                        <a:spcAft>
                          <a:spcPts val="800"/>
                        </a:spcAft>
                      </a:pPr>
                      <a:r>
                        <a:rPr lang="es-MX"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Resultados de Evaluación por nivel de desempeño (ene-abril   2025)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078144759"/>
                  </a:ext>
                </a:extLst>
              </a:tr>
              <a:tr h="170377">
                <a:tc gridSpan="8">
                  <a:txBody>
                    <a:bodyPr/>
                    <a:lstStyle/>
                    <a:p>
                      <a:pPr algn="ctr">
                        <a:lnSpc>
                          <a:spcPct val="107000"/>
                        </a:lnSpc>
                        <a:spcAft>
                          <a:spcPts val="800"/>
                        </a:spcAft>
                      </a:pPr>
                      <a:r>
                        <a:rPr lang="es-MX"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TSU</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233127789"/>
                  </a:ext>
                </a:extLst>
              </a:tr>
              <a:tr h="526866">
                <a:tc rowSpan="2">
                  <a:txBody>
                    <a:bodyPr/>
                    <a:lstStyle/>
                    <a:p>
                      <a:pPr algn="just">
                        <a:lnSpc>
                          <a:spcPct val="107000"/>
                        </a:lnSpc>
                        <a:spcAft>
                          <a:spcPts val="800"/>
                        </a:spcAft>
                      </a:pPr>
                      <a:r>
                        <a:rPr lang="es-MX"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Total de docentes evaluados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No. De Docentes  Evaluados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Satisfactorio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Regular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Satisfactorio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Regular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411600349"/>
                  </a:ext>
                </a:extLst>
              </a:tr>
              <a:tr h="189273">
                <a:tc vMerge="1">
                  <a:txBody>
                    <a:bodyPr/>
                    <a:lstStyle/>
                    <a:p>
                      <a:endParaRPr lang="es-MX"/>
                    </a:p>
                  </a:txBody>
                  <a:tcPr/>
                </a:tc>
                <a:tc>
                  <a:txBody>
                    <a:bodyPr/>
                    <a:lstStyle/>
                    <a:p>
                      <a:pPr algn="ctr">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83</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76</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7</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91.6</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8.4</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4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330145853"/>
                  </a:ext>
                </a:extLst>
              </a:tr>
              <a:tr h="189273">
                <a:tc gridSpan="8">
                  <a:txBody>
                    <a:bodyPr/>
                    <a:lstStyle/>
                    <a:p>
                      <a:pPr algn="ctr">
                        <a:lnSpc>
                          <a:spcPct val="107000"/>
                        </a:lnSpc>
                        <a:spcAft>
                          <a:spcPts val="800"/>
                        </a:spcAft>
                      </a:pPr>
                      <a:r>
                        <a:rPr lang="es-MX" sz="1400" b="1" dirty="0">
                          <a:effectLst/>
                          <a:latin typeface="Calibri Light" panose="020F0302020204030204" pitchFamily="34" charset="0"/>
                          <a:ea typeface="Calibri" panose="020F0502020204030204" pitchFamily="34" charset="0"/>
                          <a:cs typeface="Times New Roman" panose="02020603050405020304" pitchFamily="18" charset="0"/>
                        </a:rPr>
                        <a:t>Nivel ING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33906955"/>
                  </a:ext>
                </a:extLst>
              </a:tr>
              <a:tr h="526866">
                <a:tc rowSpan="2">
                  <a:txBody>
                    <a:bodyPr/>
                    <a:lstStyle/>
                    <a:p>
                      <a:pPr algn="just">
                        <a:lnSpc>
                          <a:spcPct val="107000"/>
                        </a:lnSpc>
                        <a:spcAft>
                          <a:spcPts val="800"/>
                        </a:spcAft>
                      </a:pPr>
                      <a:r>
                        <a:rPr lang="es-MX" sz="14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Total de docentes evaluados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No. De Docentes  Evaluados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Satisfactorio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Regular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Satisfactorio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Regular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07000"/>
                        </a:lnSpc>
                        <a:spcAft>
                          <a:spcPts val="800"/>
                        </a:spcAft>
                      </a:pPr>
                      <a:r>
                        <a:rPr lang="es-MX"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94977457"/>
                  </a:ext>
                </a:extLst>
              </a:tr>
              <a:tr h="189273">
                <a:tc vMerge="1">
                  <a:txBody>
                    <a:bodyPr/>
                    <a:lstStyle/>
                    <a:p>
                      <a:endParaRPr lang="es-MX"/>
                    </a:p>
                  </a:txBody>
                  <a:tcPr/>
                </a:tc>
                <a:tc>
                  <a:txBody>
                    <a:bodyPr/>
                    <a:lstStyle/>
                    <a:p>
                      <a:pPr algn="just">
                        <a:lnSpc>
                          <a:spcPct val="107000"/>
                        </a:lnSpc>
                        <a:spcAft>
                          <a:spcPts val="800"/>
                        </a:spcAft>
                      </a:pPr>
                      <a:r>
                        <a:rPr lang="es-MX" sz="1400">
                          <a:effectLst/>
                          <a:latin typeface="Calibri Light" panose="020F0302020204030204" pitchFamily="34" charset="0"/>
                          <a:ea typeface="Calibri" panose="020F0502020204030204" pitchFamily="34" charset="0"/>
                          <a:cs typeface="Times New Roman" panose="02020603050405020304" pitchFamily="18" charset="0"/>
                        </a:rPr>
                        <a:t>68</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a:effectLst/>
                          <a:latin typeface="Calibri Light" panose="020F0302020204030204" pitchFamily="34" charset="0"/>
                          <a:ea typeface="Calibri" panose="020F0502020204030204" pitchFamily="34" charset="0"/>
                          <a:cs typeface="Times New Roman" panose="02020603050405020304" pitchFamily="18" charset="0"/>
                        </a:rPr>
                        <a:t>67</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a:effectLst/>
                          <a:latin typeface="Calibri Light" panose="020F0302020204030204" pitchFamily="34" charset="0"/>
                          <a:ea typeface="Calibri" panose="020F0502020204030204" pitchFamily="34" charset="0"/>
                          <a:cs typeface="Times New Roman" panose="02020603050405020304" pitchFamily="18" charset="0"/>
                        </a:rPr>
                        <a:t>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a:effectLst/>
                          <a:latin typeface="Calibri Light" panose="020F0302020204030204" pitchFamily="34" charset="0"/>
                          <a:ea typeface="Calibri" panose="020F0502020204030204" pitchFamily="34" charset="0"/>
                          <a:cs typeface="Times New Roman" panose="02020603050405020304" pitchFamily="18" charset="0"/>
                        </a:rPr>
                        <a:t>98.5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a:effectLst/>
                          <a:latin typeface="Calibri Light" panose="020F0302020204030204" pitchFamily="34" charset="0"/>
                          <a:ea typeface="Calibri" panose="020F0502020204030204" pitchFamily="34" charset="0"/>
                          <a:cs typeface="Times New Roman" panose="02020603050405020304" pitchFamily="18" charset="0"/>
                        </a:rPr>
                        <a:t>1.5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s-MX" sz="1400" dirty="0">
                          <a:effectLst/>
                          <a:latin typeface="Calibri Light" panose="020F0302020204030204" pitchFamily="34"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40575985"/>
                  </a:ext>
                </a:extLst>
              </a:tr>
            </a:tbl>
          </a:graphicData>
        </a:graphic>
      </p:graphicFrame>
      <p:graphicFrame>
        <p:nvGraphicFramePr>
          <p:cNvPr id="10" name="Tabla 9">
            <a:extLst>
              <a:ext uri="{FF2B5EF4-FFF2-40B4-BE49-F238E27FC236}">
                <a16:creationId xmlns:a16="http://schemas.microsoft.com/office/drawing/2014/main" id="{2C9922EB-7D5B-49E4-92B7-32E576AD677E}"/>
              </a:ext>
            </a:extLst>
          </p:cNvPr>
          <p:cNvGraphicFramePr>
            <a:graphicFrameLocks noGrp="1"/>
          </p:cNvGraphicFramePr>
          <p:nvPr>
            <p:extLst>
              <p:ext uri="{D42A27DB-BD31-4B8C-83A1-F6EECF244321}">
                <p14:modId xmlns:p14="http://schemas.microsoft.com/office/powerpoint/2010/main" val="1591997697"/>
              </p:ext>
            </p:extLst>
          </p:nvPr>
        </p:nvGraphicFramePr>
        <p:xfrm>
          <a:off x="1384294" y="4842438"/>
          <a:ext cx="7696204" cy="1260546"/>
        </p:xfrm>
        <a:graphic>
          <a:graphicData uri="http://schemas.openxmlformats.org/drawingml/2006/table">
            <a:tbl>
              <a:tblPr firstRow="1" firstCol="1" bandRow="1"/>
              <a:tblGrid>
                <a:gridCol w="999563">
                  <a:extLst>
                    <a:ext uri="{9D8B030D-6E8A-4147-A177-3AD203B41FA5}">
                      <a16:colId xmlns:a16="http://schemas.microsoft.com/office/drawing/2014/main" val="3283334484"/>
                    </a:ext>
                  </a:extLst>
                </a:gridCol>
                <a:gridCol w="956663">
                  <a:extLst>
                    <a:ext uri="{9D8B030D-6E8A-4147-A177-3AD203B41FA5}">
                      <a16:colId xmlns:a16="http://schemas.microsoft.com/office/drawing/2014/main" val="1565241767"/>
                    </a:ext>
                  </a:extLst>
                </a:gridCol>
                <a:gridCol w="956663">
                  <a:extLst>
                    <a:ext uri="{9D8B030D-6E8A-4147-A177-3AD203B41FA5}">
                      <a16:colId xmlns:a16="http://schemas.microsoft.com/office/drawing/2014/main" val="3177242985"/>
                    </a:ext>
                  </a:extLst>
                </a:gridCol>
                <a:gridCol w="956663">
                  <a:extLst>
                    <a:ext uri="{9D8B030D-6E8A-4147-A177-3AD203B41FA5}">
                      <a16:colId xmlns:a16="http://schemas.microsoft.com/office/drawing/2014/main" val="205892971"/>
                    </a:ext>
                  </a:extLst>
                </a:gridCol>
                <a:gridCol w="956663">
                  <a:extLst>
                    <a:ext uri="{9D8B030D-6E8A-4147-A177-3AD203B41FA5}">
                      <a16:colId xmlns:a16="http://schemas.microsoft.com/office/drawing/2014/main" val="3154571538"/>
                    </a:ext>
                  </a:extLst>
                </a:gridCol>
                <a:gridCol w="956663">
                  <a:extLst>
                    <a:ext uri="{9D8B030D-6E8A-4147-A177-3AD203B41FA5}">
                      <a16:colId xmlns:a16="http://schemas.microsoft.com/office/drawing/2014/main" val="1032970921"/>
                    </a:ext>
                  </a:extLst>
                </a:gridCol>
                <a:gridCol w="956663">
                  <a:extLst>
                    <a:ext uri="{9D8B030D-6E8A-4147-A177-3AD203B41FA5}">
                      <a16:colId xmlns:a16="http://schemas.microsoft.com/office/drawing/2014/main" val="3277659319"/>
                    </a:ext>
                  </a:extLst>
                </a:gridCol>
                <a:gridCol w="956663">
                  <a:extLst>
                    <a:ext uri="{9D8B030D-6E8A-4147-A177-3AD203B41FA5}">
                      <a16:colId xmlns:a16="http://schemas.microsoft.com/office/drawing/2014/main" val="4193835897"/>
                    </a:ext>
                  </a:extLst>
                </a:gridCol>
              </a:tblGrid>
              <a:tr h="184367">
                <a:tc gridSpan="8">
                  <a:txBody>
                    <a:bodyPr/>
                    <a:lstStyle/>
                    <a:p>
                      <a:pPr algn="ctr">
                        <a:lnSpc>
                          <a:spcPct val="107000"/>
                        </a:lnSpc>
                        <a:spcAft>
                          <a:spcPts val="800"/>
                        </a:spcAft>
                      </a:pPr>
                      <a:r>
                        <a:rPr lang="es-MX"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Resultados de Evaluación por nivel de desempeño (ene-abril   2025)</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150960546"/>
                  </a:ext>
                </a:extLst>
              </a:tr>
              <a:tr h="184367">
                <a:tc gridSpan="8">
                  <a:txBody>
                    <a:bodyPr/>
                    <a:lstStyle/>
                    <a:p>
                      <a:pPr algn="ctr">
                        <a:lnSpc>
                          <a:spcPct val="107000"/>
                        </a:lnSpc>
                        <a:spcAft>
                          <a:spcPts val="800"/>
                        </a:spcAft>
                      </a:pPr>
                      <a:r>
                        <a:rPr lang="es-MX" sz="1400" b="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TSU</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340153591"/>
                  </a:ext>
                </a:extLst>
              </a:tr>
              <a:tr h="637103">
                <a:tc rowSpan="2">
                  <a:txBody>
                    <a:bodyPr/>
                    <a:lstStyle/>
                    <a:p>
                      <a:pPr algn="just">
                        <a:lnSpc>
                          <a:spcPct val="107000"/>
                        </a:lnSpc>
                        <a:spcAft>
                          <a:spcPts val="800"/>
                        </a:spcAft>
                      </a:pPr>
                      <a:r>
                        <a:rPr lang="es-MX"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Total de docentes evaluados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No. De Docentes  Evaluados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Satisfactorio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Regular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Satisfactorio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Nivel Regular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Nivel no Satisfactorio</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346247984"/>
                  </a:ext>
                </a:extLst>
              </a:tr>
              <a:tr h="184367">
                <a:tc vMerge="1">
                  <a:txBody>
                    <a:bodyPr/>
                    <a:lstStyle/>
                    <a:p>
                      <a:endParaRPr lang="es-MX"/>
                    </a:p>
                  </a:txBody>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105</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97</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6</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92.4</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5.7</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es-MX"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1.9</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787702591"/>
                  </a:ext>
                </a:extLst>
              </a:tr>
            </a:tbl>
          </a:graphicData>
        </a:graphic>
      </p:graphicFrame>
      <p:sp>
        <p:nvSpPr>
          <p:cNvPr id="11" name="CuadroTexto 10">
            <a:extLst>
              <a:ext uri="{FF2B5EF4-FFF2-40B4-BE49-F238E27FC236}">
                <a16:creationId xmlns:a16="http://schemas.microsoft.com/office/drawing/2014/main" id="{AE3B1F0F-1820-4036-9376-41F3164269D3}"/>
              </a:ext>
            </a:extLst>
          </p:cNvPr>
          <p:cNvSpPr txBox="1"/>
          <p:nvPr/>
        </p:nvSpPr>
        <p:spPr>
          <a:xfrm>
            <a:off x="1352465" y="4170565"/>
            <a:ext cx="2857642" cy="400110"/>
          </a:xfrm>
          <a:prstGeom prst="rect">
            <a:avLst/>
          </a:prstGeom>
          <a:noFill/>
        </p:spPr>
        <p:txBody>
          <a:bodyPr wrap="none" rtlCol="0">
            <a:spAutoFit/>
          </a:bodyPr>
          <a:lstStyle/>
          <a:p>
            <a:r>
              <a:rPr lang="es-ES" sz="2000" b="1" dirty="0"/>
              <a:t>Nuevo Modelo Educativo</a:t>
            </a:r>
            <a:endParaRPr lang="es-MX" sz="2000" b="1" dirty="0"/>
          </a:p>
        </p:txBody>
      </p:sp>
    </p:spTree>
    <p:extLst>
      <p:ext uri="{BB962C8B-B14F-4D97-AF65-F5344CB8AC3E}">
        <p14:creationId xmlns:p14="http://schemas.microsoft.com/office/powerpoint/2010/main" val="3836444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229757" y="312519"/>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TSU</a:t>
            </a:r>
          </a:p>
        </p:txBody>
      </p:sp>
      <p:sp>
        <p:nvSpPr>
          <p:cNvPr id="4" name="Rectangle 1"/>
          <p:cNvSpPr>
            <a:spLocks noChangeArrowheads="1"/>
          </p:cNvSpPr>
          <p:nvPr/>
        </p:nvSpPr>
        <p:spPr bwMode="auto">
          <a:xfrm>
            <a:off x="2443513" y="827959"/>
            <a:ext cx="6400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Recomendaciones de los organismos reconocidos por el COPAES TSU</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a 4">
            <a:extLst>
              <a:ext uri="{FF2B5EF4-FFF2-40B4-BE49-F238E27FC236}">
                <a16:creationId xmlns:a16="http://schemas.microsoft.com/office/drawing/2014/main" id="{464B3338-9AF8-4AA3-BBB5-320FFC33011C}"/>
              </a:ext>
            </a:extLst>
          </p:cNvPr>
          <p:cNvGraphicFramePr>
            <a:graphicFrameLocks noGrp="1"/>
          </p:cNvGraphicFramePr>
          <p:nvPr>
            <p:extLst>
              <p:ext uri="{D42A27DB-BD31-4B8C-83A1-F6EECF244321}">
                <p14:modId xmlns:p14="http://schemas.microsoft.com/office/powerpoint/2010/main" val="272311694"/>
              </p:ext>
            </p:extLst>
          </p:nvPr>
        </p:nvGraphicFramePr>
        <p:xfrm>
          <a:off x="1579583" y="1201024"/>
          <a:ext cx="6941787" cy="5935825"/>
        </p:xfrm>
        <a:graphic>
          <a:graphicData uri="http://schemas.openxmlformats.org/drawingml/2006/table">
            <a:tbl>
              <a:tblPr firstRow="1" firstCol="1" bandRow="1"/>
              <a:tblGrid>
                <a:gridCol w="2633434">
                  <a:extLst>
                    <a:ext uri="{9D8B030D-6E8A-4147-A177-3AD203B41FA5}">
                      <a16:colId xmlns:a16="http://schemas.microsoft.com/office/drawing/2014/main" val="2583403050"/>
                    </a:ext>
                  </a:extLst>
                </a:gridCol>
                <a:gridCol w="2633434">
                  <a:extLst>
                    <a:ext uri="{9D8B030D-6E8A-4147-A177-3AD203B41FA5}">
                      <a16:colId xmlns:a16="http://schemas.microsoft.com/office/drawing/2014/main" val="3137485738"/>
                    </a:ext>
                  </a:extLst>
                </a:gridCol>
                <a:gridCol w="866368">
                  <a:extLst>
                    <a:ext uri="{9D8B030D-6E8A-4147-A177-3AD203B41FA5}">
                      <a16:colId xmlns:a16="http://schemas.microsoft.com/office/drawing/2014/main" val="1581709691"/>
                    </a:ext>
                  </a:extLst>
                </a:gridCol>
                <a:gridCol w="808551">
                  <a:extLst>
                    <a:ext uri="{9D8B030D-6E8A-4147-A177-3AD203B41FA5}">
                      <a16:colId xmlns:a16="http://schemas.microsoft.com/office/drawing/2014/main" val="131425474"/>
                    </a:ext>
                  </a:extLst>
                </a:gridCol>
              </a:tblGrid>
              <a:tr h="151719">
                <a:tc rowSpan="2">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2764080241"/>
                  </a:ext>
                </a:extLst>
              </a:tr>
              <a:tr h="471216">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4056881973"/>
                  </a:ext>
                </a:extLst>
              </a:tr>
              <a:tr h="151719">
                <a:tc rowSpan="9">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 Personal académico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1.1 Reclutamiento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32833301"/>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1.2 Selección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577290805"/>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1.3 Contratación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70338900"/>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1.4 Desarrollo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69905761"/>
                  </a:ext>
                </a:extLst>
              </a:tr>
              <a:tr h="31146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1.5 Categorización y nivel de estudios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839777205"/>
                  </a:ext>
                </a:extLst>
              </a:tr>
              <a:tr h="47121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1.6 Distribución de la carga académica de los docentes de tiempo completo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17163476"/>
                  </a:ext>
                </a:extLst>
              </a:tr>
              <a:tr h="15384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1.7 Evaluación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302879910"/>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1.8 Promoción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764525651"/>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Personal académico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548091032"/>
                  </a:ext>
                </a:extLst>
              </a:tr>
              <a:tr h="151719">
                <a:tc rowSpan="7">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 Estudiantes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2.1 Selección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880601212"/>
                  </a:ext>
                </a:extLst>
              </a:tr>
              <a:tr h="31146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2.2 Ingreso (estudiantes de nuevo ingreso)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153109732"/>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 Trayectoria Escolar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185454104"/>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2.4 Tamaño de los grupos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14873241"/>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2.5 Titulación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587369059"/>
                  </a:ext>
                </a:extLst>
              </a:tr>
              <a:tr h="31146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2.6 Índices de rendimiento escolar por cohorte generacional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14099374"/>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Estudiantes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4290596486"/>
                  </a:ext>
                </a:extLst>
              </a:tr>
              <a:tr h="151719">
                <a:tc rowSpan="9">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 Plan de Estudios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3.1 Fundamentación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52362265"/>
                  </a:ext>
                </a:extLst>
              </a:tr>
              <a:tr h="16305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3.2 Perfiles de ingreso y egreso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46287787"/>
                  </a:ext>
                </a:extLst>
              </a:tr>
              <a:tr h="4046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3.3 Normativa para la permanencia, egreso y revalidación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111864245"/>
                  </a:ext>
                </a:extLst>
              </a:tr>
              <a:tr h="16305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3.4 Programas de las asignaturas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32002826"/>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3.5 Contenidos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993804633"/>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3.6 Flexibilidad curricular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389144703"/>
                  </a:ext>
                </a:extLst>
              </a:tr>
              <a:tr h="16305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3.7 Evaluación y actualización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114513002"/>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3.8 Difusión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70377263"/>
                  </a:ext>
                </a:extLst>
              </a:tr>
              <a:tr h="15171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Plan de Estudios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334" marR="57334"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755108766"/>
                  </a:ext>
                </a:extLst>
              </a:tr>
            </a:tbl>
          </a:graphicData>
        </a:graphic>
      </p:graphicFrame>
    </p:spTree>
    <p:extLst>
      <p:ext uri="{BB962C8B-B14F-4D97-AF65-F5344CB8AC3E}">
        <p14:creationId xmlns:p14="http://schemas.microsoft.com/office/powerpoint/2010/main" val="3980862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405233"/>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TSU</a:t>
            </a:r>
          </a:p>
        </p:txBody>
      </p:sp>
      <p:graphicFrame>
        <p:nvGraphicFramePr>
          <p:cNvPr id="3" name="Tabla 2">
            <a:extLst>
              <a:ext uri="{FF2B5EF4-FFF2-40B4-BE49-F238E27FC236}">
                <a16:creationId xmlns:a16="http://schemas.microsoft.com/office/drawing/2014/main" id="{624EF7E3-E3DF-4C21-A143-D973E125D2C5}"/>
              </a:ext>
            </a:extLst>
          </p:cNvPr>
          <p:cNvGraphicFramePr>
            <a:graphicFrameLocks noGrp="1"/>
          </p:cNvGraphicFramePr>
          <p:nvPr>
            <p:extLst>
              <p:ext uri="{D42A27DB-BD31-4B8C-83A1-F6EECF244321}">
                <p14:modId xmlns:p14="http://schemas.microsoft.com/office/powerpoint/2010/main" val="3016901695"/>
              </p:ext>
            </p:extLst>
          </p:nvPr>
        </p:nvGraphicFramePr>
        <p:xfrm>
          <a:off x="2113644" y="1154751"/>
          <a:ext cx="6400799" cy="5671499"/>
        </p:xfrm>
        <a:graphic>
          <a:graphicData uri="http://schemas.openxmlformats.org/drawingml/2006/table">
            <a:tbl>
              <a:tblPr firstRow="1" firstCol="1" bandRow="1"/>
              <a:tblGrid>
                <a:gridCol w="2427889">
                  <a:extLst>
                    <a:ext uri="{9D8B030D-6E8A-4147-A177-3AD203B41FA5}">
                      <a16:colId xmlns:a16="http://schemas.microsoft.com/office/drawing/2014/main" val="3788601002"/>
                    </a:ext>
                  </a:extLst>
                </a:gridCol>
                <a:gridCol w="2427889">
                  <a:extLst>
                    <a:ext uri="{9D8B030D-6E8A-4147-A177-3AD203B41FA5}">
                      <a16:colId xmlns:a16="http://schemas.microsoft.com/office/drawing/2014/main" val="1468687442"/>
                    </a:ext>
                  </a:extLst>
                </a:gridCol>
                <a:gridCol w="798746">
                  <a:extLst>
                    <a:ext uri="{9D8B030D-6E8A-4147-A177-3AD203B41FA5}">
                      <a16:colId xmlns:a16="http://schemas.microsoft.com/office/drawing/2014/main" val="2936502053"/>
                    </a:ext>
                  </a:extLst>
                </a:gridCol>
                <a:gridCol w="746275">
                  <a:extLst>
                    <a:ext uri="{9D8B030D-6E8A-4147-A177-3AD203B41FA5}">
                      <a16:colId xmlns:a16="http://schemas.microsoft.com/office/drawing/2014/main" val="1178279041"/>
                    </a:ext>
                  </a:extLst>
                </a:gridCol>
              </a:tblGrid>
              <a:tr h="152486">
                <a:tc rowSpan="2">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784311676"/>
                  </a:ext>
                </a:extLst>
              </a:tr>
              <a:tr h="473720">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380103308"/>
                  </a:ext>
                </a:extLst>
              </a:tr>
              <a:tr h="313103">
                <a:tc rowSpan="3">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 Evaluación del aprendizaje</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4.1 Metodología de evaluación continua</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494762231"/>
                  </a:ext>
                </a:extLst>
              </a:tr>
              <a:tr h="313103">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4.2 Estímulos al rendimiento académico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184720826"/>
                  </a:ext>
                </a:extLst>
              </a:tr>
              <a:tr h="289001">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Evaluación del aprendizaje</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2937009644"/>
                  </a:ext>
                </a:extLst>
              </a:tr>
              <a:tr h="289001">
                <a:tc rowSpan="8">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 Formación integral</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5.1 Desarrollo de emprendedores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540153704"/>
                  </a:ext>
                </a:extLst>
              </a:tr>
              <a:tr h="305641">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5.2 Actividades artísticas y culturales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945094822"/>
                  </a:ext>
                </a:extLst>
              </a:tr>
              <a:tr h="289001">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5.3 Actividades físicas y deportivas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38202617"/>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5.4 Orientación profesional</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397570660"/>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5.5 Orientación psicológica</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801977402"/>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5.6 Servicios médicos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89249462"/>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5.7 Enlace escuela – familia</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22130096"/>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Formación integral</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866930086"/>
                  </a:ext>
                </a:extLst>
              </a:tr>
              <a:tr h="152486">
                <a:tc rowSpan="4">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 Servicios de apoyo para el aprendizaje</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6.1 Tutorías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501401847"/>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6.2 Asesorías académicas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215177306"/>
                  </a:ext>
                </a:extLst>
              </a:tr>
              <a:tr h="313103">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6.3 Biblioteca – acceso a la información</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24138509"/>
                  </a:ext>
                </a:extLst>
              </a:tr>
              <a:tr h="313103">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Servicios de apoyo para el aprendizaje</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2809508138"/>
                  </a:ext>
                </a:extLst>
              </a:tr>
              <a:tr h="437253">
                <a:tc rowSpan="7">
                  <a:txBody>
                    <a:bodyPr/>
                    <a:lstStyle/>
                    <a:p>
                      <a:pPr>
                        <a:lnSpc>
                          <a:spcPct val="107000"/>
                        </a:lnSpc>
                        <a:spcAft>
                          <a:spcPts val="800"/>
                        </a:spcAft>
                      </a:pPr>
                      <a:r>
                        <a:rPr lang="es-MX"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 Vinculación - Extensión</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7.1 Vinculación con los sectores público, privado y social</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72412567"/>
                  </a:ext>
                </a:extLst>
              </a:tr>
              <a:tr h="236468">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7.2 Seguimiento de egresados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081015338"/>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7.3 Intercambio académico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96842452"/>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7.4 Servicio social</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988547065"/>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7.5 Bolsa de trabajo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367112083"/>
                  </a:ext>
                </a:extLst>
              </a:tr>
              <a:tr h="152486">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7.6 Extensión</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038419488"/>
                  </a:ext>
                </a:extLst>
              </a:tr>
              <a:tr h="236468">
                <a:tc vMerge="1">
                  <a:txBody>
                    <a:bodyPr/>
                    <a:lstStyle/>
                    <a:p>
                      <a:endParaRPr lang="es-MX"/>
                    </a:p>
                  </a:txBody>
                  <a:tcPr/>
                </a:tc>
                <a:tc>
                  <a:txBody>
                    <a:bodyPr/>
                    <a:lstStyle/>
                    <a:p>
                      <a:pP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Vinculación - Extensión</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es-MX"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46" marR="62146"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1778431989"/>
                  </a:ext>
                </a:extLst>
              </a:tr>
            </a:tbl>
          </a:graphicData>
        </a:graphic>
      </p:graphicFrame>
    </p:spTree>
    <p:extLst>
      <p:ext uri="{BB962C8B-B14F-4D97-AF65-F5344CB8AC3E}">
        <p14:creationId xmlns:p14="http://schemas.microsoft.com/office/powerpoint/2010/main" val="799263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143"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993900" y="387350"/>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TSU</a:t>
            </a:r>
          </a:p>
        </p:txBody>
      </p:sp>
      <p:graphicFrame>
        <p:nvGraphicFramePr>
          <p:cNvPr id="3" name="Tabla 2">
            <a:extLst>
              <a:ext uri="{FF2B5EF4-FFF2-40B4-BE49-F238E27FC236}">
                <a16:creationId xmlns:a16="http://schemas.microsoft.com/office/drawing/2014/main" id="{0293691F-790A-4AA2-90BE-A3CD075AEB63}"/>
              </a:ext>
            </a:extLst>
          </p:cNvPr>
          <p:cNvGraphicFramePr>
            <a:graphicFrameLocks noGrp="1"/>
          </p:cNvGraphicFramePr>
          <p:nvPr>
            <p:extLst>
              <p:ext uri="{D42A27DB-BD31-4B8C-83A1-F6EECF244321}">
                <p14:modId xmlns:p14="http://schemas.microsoft.com/office/powerpoint/2010/main" val="1117895217"/>
              </p:ext>
            </p:extLst>
          </p:nvPr>
        </p:nvGraphicFramePr>
        <p:xfrm>
          <a:off x="1765300" y="1190522"/>
          <a:ext cx="7772401" cy="5254728"/>
        </p:xfrm>
        <a:graphic>
          <a:graphicData uri="http://schemas.openxmlformats.org/drawingml/2006/table">
            <a:tbl>
              <a:tblPr firstRow="1" firstCol="1" bandRow="1"/>
              <a:tblGrid>
                <a:gridCol w="2948152">
                  <a:extLst>
                    <a:ext uri="{9D8B030D-6E8A-4147-A177-3AD203B41FA5}">
                      <a16:colId xmlns:a16="http://schemas.microsoft.com/office/drawing/2014/main" val="2373722710"/>
                    </a:ext>
                  </a:extLst>
                </a:gridCol>
                <a:gridCol w="2948152">
                  <a:extLst>
                    <a:ext uri="{9D8B030D-6E8A-4147-A177-3AD203B41FA5}">
                      <a16:colId xmlns:a16="http://schemas.microsoft.com/office/drawing/2014/main" val="117530201"/>
                    </a:ext>
                  </a:extLst>
                </a:gridCol>
                <a:gridCol w="969907">
                  <a:extLst>
                    <a:ext uri="{9D8B030D-6E8A-4147-A177-3AD203B41FA5}">
                      <a16:colId xmlns:a16="http://schemas.microsoft.com/office/drawing/2014/main" val="1241466613"/>
                    </a:ext>
                  </a:extLst>
                </a:gridCol>
                <a:gridCol w="906190">
                  <a:extLst>
                    <a:ext uri="{9D8B030D-6E8A-4147-A177-3AD203B41FA5}">
                      <a16:colId xmlns:a16="http://schemas.microsoft.com/office/drawing/2014/main" val="3658530882"/>
                    </a:ext>
                  </a:extLst>
                </a:gridCol>
              </a:tblGrid>
              <a:tr h="198610">
                <a:tc row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1526149741"/>
                  </a:ext>
                </a:extLst>
              </a:tr>
              <a:tr h="581084">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741009639"/>
                  </a:ext>
                </a:extLst>
              </a:tr>
              <a:tr h="384093">
                <a:tc rowSpan="5">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8.1 Líneas y proyectos de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148608869"/>
                  </a:ext>
                </a:extLst>
              </a:tr>
              <a:tr h="384093">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8.2 Recursos para la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72275274"/>
                  </a:ext>
                </a:extLst>
              </a:tr>
              <a:tr h="384093">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8.3 Difusión de la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59193299"/>
                  </a:ext>
                </a:extLst>
              </a:tr>
              <a:tr h="384093">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8.4 Impacto de la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167776268"/>
                  </a:ext>
                </a:extLst>
              </a:tr>
              <a:tr h="19861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Investigación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811424467"/>
                  </a:ext>
                </a:extLst>
              </a:tr>
              <a:tr h="198610">
                <a:tc rowSpan="3">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 Infraestructura y equipamiento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9.1 Infraestructura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291569102"/>
                  </a:ext>
                </a:extLst>
              </a:tr>
              <a:tr h="19861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9.2 Equipamiento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25994513"/>
                  </a:ext>
                </a:extLst>
              </a:tr>
              <a:tr h="384093">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Infraestructura y equipamiento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2460525640"/>
                  </a:ext>
                </a:extLst>
              </a:tr>
              <a:tr h="384093">
                <a:tc rowSpan="4">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 Gestión administrativa y financiera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10.1 Planeación, evaluación y organización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576160333"/>
                  </a:ext>
                </a:extLst>
              </a:tr>
              <a:tr h="581084">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10.2 Recursos humanos administrativos, de apoyo y de servicios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487061592"/>
                  </a:ext>
                </a:extLst>
              </a:tr>
              <a:tr h="41085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10.3 Recursos Financieros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687344962"/>
                  </a:ext>
                </a:extLst>
              </a:tr>
              <a:tr h="384093">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Gestión administrativa y financiera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2150339223"/>
                  </a:ext>
                </a:extLst>
              </a:tr>
              <a:tr h="198610">
                <a:tc grid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hMerge="1">
                  <a:txBody>
                    <a:bodyPr/>
                    <a:lstStyle/>
                    <a:p>
                      <a:endParaRPr lang="es-MX"/>
                    </a:p>
                  </a:txBody>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10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13</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19756564"/>
                  </a:ext>
                </a:extLst>
              </a:tr>
            </a:tbl>
          </a:graphicData>
        </a:graphic>
      </p:graphicFrame>
    </p:spTree>
    <p:extLst>
      <p:ext uri="{BB962C8B-B14F-4D97-AF65-F5344CB8AC3E}">
        <p14:creationId xmlns:p14="http://schemas.microsoft.com/office/powerpoint/2010/main" val="3824467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9" y="-58057"/>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993900" y="312519"/>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ING/LIC</a:t>
            </a:r>
          </a:p>
        </p:txBody>
      </p:sp>
      <p:graphicFrame>
        <p:nvGraphicFramePr>
          <p:cNvPr id="3" name="Tabla 2">
            <a:extLst>
              <a:ext uri="{FF2B5EF4-FFF2-40B4-BE49-F238E27FC236}">
                <a16:creationId xmlns:a16="http://schemas.microsoft.com/office/drawing/2014/main" id="{49DC5A78-A6F5-4A09-8F87-8C516945A5D5}"/>
              </a:ext>
            </a:extLst>
          </p:cNvPr>
          <p:cNvGraphicFramePr>
            <a:graphicFrameLocks noGrp="1"/>
          </p:cNvGraphicFramePr>
          <p:nvPr>
            <p:extLst>
              <p:ext uri="{D42A27DB-BD31-4B8C-83A1-F6EECF244321}">
                <p14:modId xmlns:p14="http://schemas.microsoft.com/office/powerpoint/2010/main" val="1953008718"/>
              </p:ext>
            </p:extLst>
          </p:nvPr>
        </p:nvGraphicFramePr>
        <p:xfrm>
          <a:off x="1308100" y="1053014"/>
          <a:ext cx="7620001" cy="4910057"/>
        </p:xfrm>
        <a:graphic>
          <a:graphicData uri="http://schemas.openxmlformats.org/drawingml/2006/table">
            <a:tbl>
              <a:tblPr firstRow="1" firstCol="1" bandRow="1"/>
              <a:tblGrid>
                <a:gridCol w="2890413">
                  <a:extLst>
                    <a:ext uri="{9D8B030D-6E8A-4147-A177-3AD203B41FA5}">
                      <a16:colId xmlns:a16="http://schemas.microsoft.com/office/drawing/2014/main" val="1732642928"/>
                    </a:ext>
                  </a:extLst>
                </a:gridCol>
                <a:gridCol w="2890413">
                  <a:extLst>
                    <a:ext uri="{9D8B030D-6E8A-4147-A177-3AD203B41FA5}">
                      <a16:colId xmlns:a16="http://schemas.microsoft.com/office/drawing/2014/main" val="3696663853"/>
                    </a:ext>
                  </a:extLst>
                </a:gridCol>
                <a:gridCol w="950274">
                  <a:extLst>
                    <a:ext uri="{9D8B030D-6E8A-4147-A177-3AD203B41FA5}">
                      <a16:colId xmlns:a16="http://schemas.microsoft.com/office/drawing/2014/main" val="2219627941"/>
                    </a:ext>
                  </a:extLst>
                </a:gridCol>
                <a:gridCol w="888901">
                  <a:extLst>
                    <a:ext uri="{9D8B030D-6E8A-4147-A177-3AD203B41FA5}">
                      <a16:colId xmlns:a16="http://schemas.microsoft.com/office/drawing/2014/main" val="779426748"/>
                    </a:ext>
                  </a:extLst>
                </a:gridCol>
              </a:tblGrid>
              <a:tr h="163172">
                <a:tc rowSpan="2">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3766548442"/>
                  </a:ext>
                </a:extLst>
              </a:tr>
              <a:tr h="534783">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1440971133"/>
                  </a:ext>
                </a:extLst>
              </a:tr>
              <a:tr h="172195">
                <a:tc rowSpan="9">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 Personal académico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1.1 Reclutamiento</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41134699"/>
                  </a:ext>
                </a:extLst>
              </a:tr>
              <a:tr h="172195">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1.2 Selección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907611357"/>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1.3 Contratación</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860178892"/>
                  </a:ext>
                </a:extLst>
              </a:tr>
              <a:tr h="172195">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1.4 Desarrollo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1955062"/>
                  </a:ext>
                </a:extLst>
              </a:tr>
              <a:tr h="353488">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1.5 Categorización y nivel de estudios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88960425"/>
                  </a:ext>
                </a:extLst>
              </a:tr>
              <a:tr h="574398">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1.6 Distribución de la carga académica de los docentes de tiempo </a:t>
                      </a:r>
                      <a:r>
                        <a:rPr lang="es-MX" sz="1800" dirty="0">
                          <a:effectLst/>
                          <a:latin typeface="Calibri" panose="020F0502020204030204" pitchFamily="34" charset="0"/>
                          <a:ea typeface="Calibri" panose="020F0502020204030204" pitchFamily="34" charset="0"/>
                          <a:cs typeface="Times New Roman" panose="02020603050405020304" pitchFamily="18" charset="0"/>
                        </a:rPr>
                        <a:t>completo</a:t>
                      </a: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43397164"/>
                  </a:ext>
                </a:extLst>
              </a:tr>
              <a:tr h="316147">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1.7 Evaluación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111712153"/>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1.8 Promoción</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42237892"/>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Personal académico</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436331048"/>
                  </a:ext>
                </a:extLst>
              </a:tr>
              <a:tr h="172195">
                <a:tc rowSpan="7">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 Estudiantes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2.1 Selección</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566988519"/>
                  </a:ext>
                </a:extLst>
              </a:tr>
              <a:tr h="353488">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2.2 Ingreso (estudiantes de nuevo ingreso)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82998945"/>
                  </a:ext>
                </a:extLst>
              </a:tr>
              <a:tr h="172195">
                <a:tc vMerge="1">
                  <a:txBody>
                    <a:bodyPr/>
                    <a:lstStyle/>
                    <a:p>
                      <a:endParaRPr lang="es-MX"/>
                    </a:p>
                  </a:txBody>
                  <a:tcPr/>
                </a:tc>
                <a:tc>
                  <a:txBody>
                    <a:bodyPr/>
                    <a:lstStyle/>
                    <a:p>
                      <a:pP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2.3 Trayectoria Escolar</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36604907"/>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2.4 Tamaño de los grupos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52669468"/>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2.5 Titulación</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46100625"/>
                  </a:ext>
                </a:extLst>
              </a:tr>
              <a:tr h="534783">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2.6 Índices de rendimiento escolar por cohorte generacional</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66738666"/>
                  </a:ext>
                </a:extLst>
              </a:tr>
              <a:tr h="172195">
                <a:tc vMerge="1">
                  <a:txBody>
                    <a:bodyPr/>
                    <a:lstStyle/>
                    <a:p>
                      <a:endParaRPr lang="es-MX"/>
                    </a:p>
                  </a:txBody>
                  <a:tcPr/>
                </a:tc>
                <a:tc>
                  <a:txBody>
                    <a:bodyPr/>
                    <a:lstStyle/>
                    <a:p>
                      <a:pP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Estudiantes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353234418"/>
                  </a:ext>
                </a:extLst>
              </a:tr>
            </a:tbl>
          </a:graphicData>
        </a:graphic>
      </p:graphicFrame>
    </p:spTree>
    <p:extLst>
      <p:ext uri="{BB962C8B-B14F-4D97-AF65-F5344CB8AC3E}">
        <p14:creationId xmlns:p14="http://schemas.microsoft.com/office/powerpoint/2010/main" val="690819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898649" y="484808"/>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ING/LIC</a:t>
            </a:r>
          </a:p>
        </p:txBody>
      </p:sp>
      <p:graphicFrame>
        <p:nvGraphicFramePr>
          <p:cNvPr id="5" name="Tabla 4">
            <a:extLst>
              <a:ext uri="{FF2B5EF4-FFF2-40B4-BE49-F238E27FC236}">
                <a16:creationId xmlns:a16="http://schemas.microsoft.com/office/drawing/2014/main" id="{5454F927-2254-4557-8B4B-C398A9D76525}"/>
              </a:ext>
            </a:extLst>
          </p:cNvPr>
          <p:cNvGraphicFramePr>
            <a:graphicFrameLocks noGrp="1"/>
          </p:cNvGraphicFramePr>
          <p:nvPr>
            <p:extLst>
              <p:ext uri="{D42A27DB-BD31-4B8C-83A1-F6EECF244321}">
                <p14:modId xmlns:p14="http://schemas.microsoft.com/office/powerpoint/2010/main" val="1204384866"/>
              </p:ext>
            </p:extLst>
          </p:nvPr>
        </p:nvGraphicFramePr>
        <p:xfrm>
          <a:off x="1536701" y="1131138"/>
          <a:ext cx="7263824" cy="5695112"/>
        </p:xfrm>
        <a:graphic>
          <a:graphicData uri="http://schemas.openxmlformats.org/drawingml/2006/table">
            <a:tbl>
              <a:tblPr firstRow="1" firstCol="1" bandRow="1"/>
              <a:tblGrid>
                <a:gridCol w="2755760">
                  <a:extLst>
                    <a:ext uri="{9D8B030D-6E8A-4147-A177-3AD203B41FA5}">
                      <a16:colId xmlns:a16="http://schemas.microsoft.com/office/drawing/2014/main" val="4229110517"/>
                    </a:ext>
                  </a:extLst>
                </a:gridCol>
                <a:gridCol w="2755760">
                  <a:extLst>
                    <a:ext uri="{9D8B030D-6E8A-4147-A177-3AD203B41FA5}">
                      <a16:colId xmlns:a16="http://schemas.microsoft.com/office/drawing/2014/main" val="3053362065"/>
                    </a:ext>
                  </a:extLst>
                </a:gridCol>
                <a:gridCol w="905665">
                  <a:extLst>
                    <a:ext uri="{9D8B030D-6E8A-4147-A177-3AD203B41FA5}">
                      <a16:colId xmlns:a16="http://schemas.microsoft.com/office/drawing/2014/main" val="3781294872"/>
                    </a:ext>
                  </a:extLst>
                </a:gridCol>
                <a:gridCol w="846639">
                  <a:extLst>
                    <a:ext uri="{9D8B030D-6E8A-4147-A177-3AD203B41FA5}">
                      <a16:colId xmlns:a16="http://schemas.microsoft.com/office/drawing/2014/main" val="1550346119"/>
                    </a:ext>
                  </a:extLst>
                </a:gridCol>
              </a:tblGrid>
              <a:tr h="155544">
                <a:tc rowSpan="2">
                  <a:txBody>
                    <a:bodyPr/>
                    <a:lstStyle/>
                    <a:p>
                      <a:pPr algn="ctr">
                        <a:lnSpc>
                          <a:spcPct val="107000"/>
                        </a:lnSpc>
                        <a:spcAft>
                          <a:spcPts val="800"/>
                        </a:spcAft>
                      </a:pPr>
                      <a:r>
                        <a:rPr lang="es-MX"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2620855753"/>
                  </a:ext>
                </a:extLst>
              </a:tr>
              <a:tr h="495111">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664288194"/>
                  </a:ext>
                </a:extLst>
              </a:tr>
              <a:tr h="171176">
                <a:tc rowSpan="9">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 Plan de Estudios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3.1 Fundamentación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73384212"/>
                  </a:ext>
                </a:extLst>
              </a:tr>
              <a:tr h="327265">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3.2 Perfiles de ingreso y egreso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009945787"/>
                  </a:ext>
                </a:extLst>
              </a:tr>
              <a:tr h="495111">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3.3 Normativa para la permanencia, egreso y revalidación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49773963"/>
                  </a:ext>
                </a:extLst>
              </a:tr>
              <a:tr h="327265">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3.4 Programas de las asignaturas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07027370"/>
                  </a:ext>
                </a:extLst>
              </a:tr>
              <a:tr h="171176">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3.5 Contenidos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539138065"/>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3.6 Flexibilidad curricular</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812047758"/>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3.7 Evaluación y actualización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180456243"/>
                  </a:ext>
                </a:extLst>
              </a:tr>
              <a:tr h="171176">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3.8 Difusión</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837328079"/>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Plan de Estudios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696066222"/>
                  </a:ext>
                </a:extLst>
              </a:tr>
              <a:tr h="351410">
                <a:tc rowSpan="3">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 Evaluación del aprendizaje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4.1 Metodología de evaluación continua</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21514685"/>
                  </a:ext>
                </a:extLst>
              </a:tr>
              <a:tr h="351410">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4.2 Estímulos al rendimiento académico</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107907452"/>
                  </a:ext>
                </a:extLst>
              </a:tr>
              <a:tr h="327265">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Evaluación del aprendizaje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1386511228"/>
                  </a:ext>
                </a:extLst>
              </a:tr>
              <a:tr h="327265">
                <a:tc rowSpan="8">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 Formación integral</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5.1 Desarrollo de emprendedores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269594683"/>
                  </a:ext>
                </a:extLst>
              </a:tr>
              <a:tr h="327265">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5.2 Actividades artísticas y culturales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016384229"/>
                  </a:ext>
                </a:extLst>
              </a:tr>
              <a:tr h="327265">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5.3 Actividades físicas y deportivas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23916504"/>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5.4 Orientación profesional</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535495782"/>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5.5 Orientación psicológica</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76166043"/>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5.6 Servicios médicos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948088647"/>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5.7 Enlace escuela – familia</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45297181"/>
                  </a:ext>
                </a:extLst>
              </a:tr>
              <a:tr h="171176">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Formación integral</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984574127"/>
                  </a:ext>
                </a:extLst>
              </a:tr>
            </a:tbl>
          </a:graphicData>
        </a:graphic>
      </p:graphicFrame>
    </p:spTree>
    <p:extLst>
      <p:ext uri="{BB962C8B-B14F-4D97-AF65-F5344CB8AC3E}">
        <p14:creationId xmlns:p14="http://schemas.microsoft.com/office/powerpoint/2010/main" val="3853622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993900" y="568364"/>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ING/LIC</a:t>
            </a:r>
          </a:p>
        </p:txBody>
      </p:sp>
      <p:graphicFrame>
        <p:nvGraphicFramePr>
          <p:cNvPr id="3" name="Tabla 2">
            <a:extLst>
              <a:ext uri="{FF2B5EF4-FFF2-40B4-BE49-F238E27FC236}">
                <a16:creationId xmlns:a16="http://schemas.microsoft.com/office/drawing/2014/main" id="{362C223A-AE2E-43F4-A9C9-7486F107A424}"/>
              </a:ext>
            </a:extLst>
          </p:cNvPr>
          <p:cNvGraphicFramePr>
            <a:graphicFrameLocks noGrp="1"/>
          </p:cNvGraphicFramePr>
          <p:nvPr>
            <p:extLst>
              <p:ext uri="{D42A27DB-BD31-4B8C-83A1-F6EECF244321}">
                <p14:modId xmlns:p14="http://schemas.microsoft.com/office/powerpoint/2010/main" val="720918898"/>
              </p:ext>
            </p:extLst>
          </p:nvPr>
        </p:nvGraphicFramePr>
        <p:xfrm>
          <a:off x="1536699" y="1454148"/>
          <a:ext cx="7620001" cy="4648204"/>
        </p:xfrm>
        <a:graphic>
          <a:graphicData uri="http://schemas.openxmlformats.org/drawingml/2006/table">
            <a:tbl>
              <a:tblPr firstRow="1" firstCol="1" bandRow="1"/>
              <a:tblGrid>
                <a:gridCol w="2890536">
                  <a:extLst>
                    <a:ext uri="{9D8B030D-6E8A-4147-A177-3AD203B41FA5}">
                      <a16:colId xmlns:a16="http://schemas.microsoft.com/office/drawing/2014/main" val="2552228333"/>
                    </a:ext>
                  </a:extLst>
                </a:gridCol>
                <a:gridCol w="2890536">
                  <a:extLst>
                    <a:ext uri="{9D8B030D-6E8A-4147-A177-3AD203B41FA5}">
                      <a16:colId xmlns:a16="http://schemas.microsoft.com/office/drawing/2014/main" val="218235333"/>
                    </a:ext>
                  </a:extLst>
                </a:gridCol>
                <a:gridCol w="949959">
                  <a:extLst>
                    <a:ext uri="{9D8B030D-6E8A-4147-A177-3AD203B41FA5}">
                      <a16:colId xmlns:a16="http://schemas.microsoft.com/office/drawing/2014/main" val="2275252433"/>
                    </a:ext>
                  </a:extLst>
                </a:gridCol>
                <a:gridCol w="888970">
                  <a:extLst>
                    <a:ext uri="{9D8B030D-6E8A-4147-A177-3AD203B41FA5}">
                      <a16:colId xmlns:a16="http://schemas.microsoft.com/office/drawing/2014/main" val="1833684174"/>
                    </a:ext>
                  </a:extLst>
                </a:gridCol>
              </a:tblGrid>
              <a:tr h="166257">
                <a:tc rowSpan="2">
                  <a:txBody>
                    <a:bodyPr/>
                    <a:lstStyle/>
                    <a:p>
                      <a:pPr algn="ctr">
                        <a:lnSpc>
                          <a:spcPct val="107000"/>
                        </a:lnSpc>
                        <a:spcAft>
                          <a:spcPts val="800"/>
                        </a:spcAft>
                      </a:pPr>
                      <a:r>
                        <a:rPr lang="es-MX"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05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1924625033"/>
                  </a:ext>
                </a:extLst>
              </a:tr>
              <a:tr h="547522">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4057264745"/>
                  </a:ext>
                </a:extLst>
              </a:tr>
              <a:tr h="176297">
                <a:tc rowSpan="4">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6. Servicios de apoyo para el aprendizaje</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6.1 Tutorías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835981595"/>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6.2 Asesorías académicas</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81545631"/>
                  </a:ext>
                </a:extLst>
              </a:tr>
              <a:tr h="36190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6.3 Biblioteca – acceso a la información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220302606"/>
                  </a:ext>
                </a:extLst>
              </a:tr>
              <a:tr h="36190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Servicios de apoyo para el aprendizaje</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1907646595"/>
                  </a:ext>
                </a:extLst>
              </a:tr>
              <a:tr h="547522">
                <a:tc rowSpan="7">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 Vinculación - Extensión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7.1 Vinculación con los sectores público, privado y social</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28295136"/>
                  </a:ext>
                </a:extLst>
              </a:tr>
              <a:tr h="176297">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7.2 Seguimiento de egresados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03119331"/>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7.3 Intercambio académico</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088051178"/>
                  </a:ext>
                </a:extLst>
              </a:tr>
              <a:tr h="176297">
                <a:tc vMerge="1">
                  <a:txBody>
                    <a:bodyPr/>
                    <a:lstStyle/>
                    <a:p>
                      <a:endParaRPr lang="es-MX"/>
                    </a:p>
                  </a:txBody>
                  <a:tcPr/>
                </a:tc>
                <a:tc>
                  <a:txBody>
                    <a:bodyPr/>
                    <a:lstStyle/>
                    <a:p>
                      <a:pP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7.4 Servicio social</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612619831"/>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7.5 Bolsa de trabajo</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565163644"/>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7.6 Extensión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39917351"/>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Vinculación - Extensión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1516896343"/>
                  </a:ext>
                </a:extLst>
              </a:tr>
              <a:tr h="361909">
                <a:tc rowSpan="5">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8.1 Líneas y proyectos de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684885760"/>
                  </a:ext>
                </a:extLst>
              </a:tr>
              <a:tr h="361909">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8.2 Recursos para la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252974201"/>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8.3 Difusión de la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128510304"/>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8.4 Impacto de la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32469822"/>
                  </a:ext>
                </a:extLst>
              </a:tr>
              <a:tr h="176297">
                <a:tc vMerge="1">
                  <a:txBody>
                    <a:bodyPr/>
                    <a:lstStyle/>
                    <a:p>
                      <a:endParaRPr lang="es-MX"/>
                    </a:p>
                  </a:txBody>
                  <a:tcPr/>
                </a:tc>
                <a:tc>
                  <a:txBody>
                    <a:bodyPr/>
                    <a:lstStyle/>
                    <a:p>
                      <a:pP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Investigación</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958078485"/>
                  </a:ext>
                </a:extLst>
              </a:tr>
            </a:tbl>
          </a:graphicData>
        </a:graphic>
      </p:graphicFrame>
    </p:spTree>
    <p:extLst>
      <p:ext uri="{BB962C8B-B14F-4D97-AF65-F5344CB8AC3E}">
        <p14:creationId xmlns:p14="http://schemas.microsoft.com/office/powerpoint/2010/main" val="1909401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993900" y="568364"/>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AVANCE A LAS RECOMENDACIONES DE ORGANISMOS</a:t>
            </a:r>
          </a:p>
          <a:p>
            <a:pPr lvl="0" algn="ctr"/>
            <a:r>
              <a:rPr lang="es-MX" b="1" dirty="0">
                <a:solidFill>
                  <a:srgbClr val="4F81BD">
                    <a:lumMod val="50000"/>
                  </a:srgbClr>
                </a:solidFill>
                <a:latin typeface="Arial" panose="020B0604020202020204" pitchFamily="34" charset="0"/>
                <a:cs typeface="Arial" panose="020B0604020202020204" pitchFamily="34" charset="0"/>
              </a:rPr>
              <a:t>ACREDITADORES DE CIIES Y COPAES ING/LIC</a:t>
            </a:r>
          </a:p>
        </p:txBody>
      </p:sp>
      <p:graphicFrame>
        <p:nvGraphicFramePr>
          <p:cNvPr id="4" name="Tabla 3">
            <a:extLst>
              <a:ext uri="{FF2B5EF4-FFF2-40B4-BE49-F238E27FC236}">
                <a16:creationId xmlns:a16="http://schemas.microsoft.com/office/drawing/2014/main" id="{7219FD9A-ED37-4544-BBCC-84392D13FEF4}"/>
              </a:ext>
            </a:extLst>
          </p:cNvPr>
          <p:cNvGraphicFramePr>
            <a:graphicFrameLocks noGrp="1"/>
          </p:cNvGraphicFramePr>
          <p:nvPr>
            <p:extLst>
              <p:ext uri="{D42A27DB-BD31-4B8C-83A1-F6EECF244321}">
                <p14:modId xmlns:p14="http://schemas.microsoft.com/office/powerpoint/2010/main" val="2542442553"/>
              </p:ext>
            </p:extLst>
          </p:nvPr>
        </p:nvGraphicFramePr>
        <p:xfrm>
          <a:off x="1765300" y="1492251"/>
          <a:ext cx="7772399" cy="3911116"/>
        </p:xfrm>
        <a:graphic>
          <a:graphicData uri="http://schemas.openxmlformats.org/drawingml/2006/table">
            <a:tbl>
              <a:tblPr firstRow="1" firstCol="1" bandRow="1"/>
              <a:tblGrid>
                <a:gridCol w="2948346">
                  <a:extLst>
                    <a:ext uri="{9D8B030D-6E8A-4147-A177-3AD203B41FA5}">
                      <a16:colId xmlns:a16="http://schemas.microsoft.com/office/drawing/2014/main" val="3578972182"/>
                    </a:ext>
                  </a:extLst>
                </a:gridCol>
                <a:gridCol w="2690454">
                  <a:extLst>
                    <a:ext uri="{9D8B030D-6E8A-4147-A177-3AD203B41FA5}">
                      <a16:colId xmlns:a16="http://schemas.microsoft.com/office/drawing/2014/main" val="4221996173"/>
                    </a:ext>
                  </a:extLst>
                </a:gridCol>
                <a:gridCol w="1066800">
                  <a:extLst>
                    <a:ext uri="{9D8B030D-6E8A-4147-A177-3AD203B41FA5}">
                      <a16:colId xmlns:a16="http://schemas.microsoft.com/office/drawing/2014/main" val="4246990540"/>
                    </a:ext>
                  </a:extLst>
                </a:gridCol>
                <a:gridCol w="1066799">
                  <a:extLst>
                    <a:ext uri="{9D8B030D-6E8A-4147-A177-3AD203B41FA5}">
                      <a16:colId xmlns:a16="http://schemas.microsoft.com/office/drawing/2014/main" val="2581253420"/>
                    </a:ext>
                  </a:extLst>
                </a:gridCol>
              </a:tblGrid>
              <a:tr h="191046">
                <a:tc rowSpan="2">
                  <a:txBody>
                    <a:bodyPr/>
                    <a:lstStyle/>
                    <a:p>
                      <a:pPr algn="ctr">
                        <a:lnSpc>
                          <a:spcPct val="107000"/>
                        </a:lnSpc>
                        <a:spcAft>
                          <a:spcPts val="800"/>
                        </a:spcAft>
                      </a:pPr>
                      <a:r>
                        <a:rPr lang="es-MX"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Categoría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rowSpan="2">
                  <a:txBody>
                    <a:bodyPr/>
                    <a:lstStyle/>
                    <a:p>
                      <a:pPr algn="ctr">
                        <a:lnSpc>
                          <a:spcPct val="107000"/>
                        </a:lnSpc>
                        <a:spcAft>
                          <a:spcPts val="800"/>
                        </a:spcAft>
                      </a:pPr>
                      <a:r>
                        <a:rPr lang="es-MX" sz="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Criterios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gridSpan="2">
                  <a:txBody>
                    <a:bodyPr/>
                    <a:lstStyle/>
                    <a:p>
                      <a:pPr algn="ctr">
                        <a:lnSpc>
                          <a:spcPct val="107000"/>
                        </a:lnSpc>
                        <a:spcAft>
                          <a:spcPts val="800"/>
                        </a:spcAft>
                      </a:pPr>
                      <a:r>
                        <a:rPr lang="es-MX" sz="11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a:t>
                      </a:r>
                      <a:r>
                        <a:rPr lang="es-MX" sz="11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hMerge="1">
                  <a:txBody>
                    <a:bodyPr/>
                    <a:lstStyle/>
                    <a:p>
                      <a:endParaRPr lang="es-MX"/>
                    </a:p>
                  </a:txBody>
                  <a:tcPr/>
                </a:tc>
                <a:extLst>
                  <a:ext uri="{0D108BD9-81ED-4DB2-BD59-A6C34878D82A}">
                    <a16:rowId xmlns:a16="http://schemas.microsoft.com/office/drawing/2014/main" val="1343441626"/>
                  </a:ext>
                </a:extLst>
              </a:tr>
              <a:tr h="667044">
                <a:tc vMerge="1">
                  <a:txBody>
                    <a:bodyPr/>
                    <a:lstStyle/>
                    <a:p>
                      <a:endParaRPr lang="es-MX"/>
                    </a:p>
                  </a:txBody>
                  <a:tcPr/>
                </a:tc>
                <a:tc vMerge="1">
                  <a:txBody>
                    <a:bodyPr/>
                    <a:lstStyle/>
                    <a:p>
                      <a:endParaRPr lang="es-MX"/>
                    </a:p>
                  </a:txBody>
                  <a:tcPr/>
                </a:tc>
                <a:tc>
                  <a:txBody>
                    <a:bodyPr/>
                    <a:lstStyle/>
                    <a:p>
                      <a:pPr algn="ctr">
                        <a:lnSpc>
                          <a:spcPct val="107000"/>
                        </a:lnSpc>
                        <a:spcAft>
                          <a:spcPts val="800"/>
                        </a:spcAft>
                      </a:pPr>
                      <a:r>
                        <a:rPr lang="es-MX" sz="14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Atendidas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s-MX" sz="14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No atendidas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4B083"/>
                    </a:solidFill>
                  </a:tcPr>
                </a:tc>
                <a:extLst>
                  <a:ext uri="{0D108BD9-81ED-4DB2-BD59-A6C34878D82A}">
                    <a16:rowId xmlns:a16="http://schemas.microsoft.com/office/drawing/2014/main" val="806431482"/>
                  </a:ext>
                </a:extLst>
              </a:tr>
              <a:tr h="214758">
                <a:tc rowSpan="3">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 Infraestructura y equipamiento</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9.1 Infraestructura</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79474950"/>
                  </a:ext>
                </a:extLst>
              </a:tr>
              <a:tr h="214758">
                <a:tc vMerge="1">
                  <a:txBody>
                    <a:bodyPr/>
                    <a:lstStyle/>
                    <a:p>
                      <a:endParaRPr lang="es-MX"/>
                    </a:p>
                  </a:txBody>
                  <a:tcPr/>
                </a:tc>
                <a:tc>
                  <a:txBody>
                    <a:bodyPr/>
                    <a:lstStyle/>
                    <a:p>
                      <a:pP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9.2 Equipamiento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438619249"/>
                  </a:ext>
                </a:extLst>
              </a:tr>
              <a:tr h="440901">
                <a:tc vMerge="1">
                  <a:txBody>
                    <a:bodyPr/>
                    <a:lstStyle/>
                    <a:p>
                      <a:endParaRPr lang="es-MX"/>
                    </a:p>
                  </a:txBody>
                  <a:tcPr/>
                </a:tc>
                <a:tc>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Infraestructura y equipamiento</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3837786534"/>
                  </a:ext>
                </a:extLst>
              </a:tr>
              <a:tr h="440901">
                <a:tc rowSpan="4">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 Gestión administrativa y financiera</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10.1 Planeación, evaluación y organización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6365544"/>
                  </a:ext>
                </a:extLst>
              </a:tr>
              <a:tr h="667044">
                <a:tc vMerge="1">
                  <a:txBody>
                    <a:bodyPr/>
                    <a:lstStyle/>
                    <a:p>
                      <a:endParaRPr lang="es-MX"/>
                    </a:p>
                  </a:txBody>
                  <a:tcPr/>
                </a:tc>
                <a:tc>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10.2 Recursos humanos administrativos, de apoyo y de servicios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113359101"/>
                  </a:ext>
                </a:extLst>
              </a:tr>
              <a:tr h="394089">
                <a:tc vMerge="1">
                  <a:txBody>
                    <a:bodyPr/>
                    <a:lstStyle/>
                    <a:p>
                      <a:endParaRPr lang="es-MX"/>
                    </a:p>
                  </a:txBody>
                  <a:tcPr/>
                </a:tc>
                <a:tc>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10.3 Recursos Financieros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977208472"/>
                  </a:ext>
                </a:extLst>
              </a:tr>
              <a:tr h="440901">
                <a:tc vMerge="1">
                  <a:txBody>
                    <a:bodyPr/>
                    <a:lstStyle/>
                    <a:p>
                      <a:endParaRPr lang="es-MX"/>
                    </a:p>
                  </a:txBody>
                  <a:tcPr/>
                </a:tc>
                <a:tc>
                  <a:txBody>
                    <a:bodyPr/>
                    <a:lstStyle/>
                    <a:p>
                      <a:pP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 Gestión administrativa y financiera</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1217172554"/>
                  </a:ext>
                </a:extLst>
              </a:tr>
              <a:tr h="214758">
                <a:tc gridSpan="2">
                  <a:txBody>
                    <a:bodyPr/>
                    <a:lstStyle/>
                    <a:p>
                      <a:pPr algn="ctr">
                        <a:lnSpc>
                          <a:spcPct val="107000"/>
                        </a:lnSpc>
                        <a:spcAft>
                          <a:spcPts val="800"/>
                        </a:spcAft>
                      </a:pPr>
                      <a:r>
                        <a:rPr lang="es-MX" sz="140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Totales</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hMerge="1">
                  <a:txBody>
                    <a:bodyPr/>
                    <a:lstStyle/>
                    <a:p>
                      <a:endParaRPr lang="es-MX"/>
                    </a:p>
                  </a:txBody>
                  <a:tcPr/>
                </a:tc>
                <a:tc>
                  <a:txBody>
                    <a:bodyPr/>
                    <a:lstStyle/>
                    <a:p>
                      <a:pPr algn="ctr">
                        <a:lnSpc>
                          <a:spcPct val="107000"/>
                        </a:lnSpc>
                        <a:spcAft>
                          <a:spcPts val="800"/>
                        </a:spcAft>
                      </a:pPr>
                      <a:r>
                        <a:rPr lang="es-MX" sz="14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13</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s-MX" sz="14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FFF00"/>
                    </a:solidFill>
                  </a:tcPr>
                </a:tc>
                <a:extLst>
                  <a:ext uri="{0D108BD9-81ED-4DB2-BD59-A6C34878D82A}">
                    <a16:rowId xmlns:a16="http://schemas.microsoft.com/office/drawing/2014/main" val="982801331"/>
                  </a:ext>
                </a:extLst>
              </a:tr>
            </a:tbl>
          </a:graphicData>
        </a:graphic>
      </p:graphicFrame>
    </p:spTree>
    <p:extLst>
      <p:ext uri="{BB962C8B-B14F-4D97-AF65-F5344CB8AC3E}">
        <p14:creationId xmlns:p14="http://schemas.microsoft.com/office/powerpoint/2010/main" val="2445018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423"/>
            <a:ext cx="10716986"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064657" y="392017"/>
            <a:ext cx="8006443" cy="830997"/>
          </a:xfrm>
          <a:prstGeom prst="rect">
            <a:avLst/>
          </a:prstGeom>
          <a:noFill/>
        </p:spPr>
        <p:txBody>
          <a:bodyPr wrap="square" rtlCol="0">
            <a:spAutoFit/>
          </a:bodyPr>
          <a:lstStyle/>
          <a:p>
            <a:pPr lvl="0" algn="ctr"/>
            <a:r>
              <a:rPr lang="es-MX" sz="2400" b="1" dirty="0">
                <a:solidFill>
                  <a:schemeClr val="accent6">
                    <a:lumMod val="50000"/>
                  </a:schemeClr>
                </a:solidFill>
                <a:latin typeface="Arial" panose="020B0604020202020204" pitchFamily="34" charset="0"/>
                <a:cs typeface="Arial" panose="020B0604020202020204" pitchFamily="34" charset="0"/>
              </a:rPr>
              <a:t>ESTRATEGIAS DE SUSTENTABILIDAD </a:t>
            </a:r>
          </a:p>
          <a:p>
            <a:pPr lvl="0" algn="ctr"/>
            <a:r>
              <a:rPr lang="es-MX" sz="2400" b="1" dirty="0">
                <a:solidFill>
                  <a:schemeClr val="accent6">
                    <a:lumMod val="50000"/>
                  </a:schemeClr>
                </a:solidFill>
                <a:latin typeface="Arial" panose="020B0604020202020204" pitchFamily="34" charset="0"/>
                <a:cs typeface="Arial" panose="020B0604020202020204" pitchFamily="34" charset="0"/>
              </a:rPr>
              <a:t>SEP-DIC 2024</a:t>
            </a:r>
          </a:p>
        </p:txBody>
      </p:sp>
      <p:sp>
        <p:nvSpPr>
          <p:cNvPr id="4" name="Rectángulo 3"/>
          <p:cNvSpPr/>
          <p:nvPr/>
        </p:nvSpPr>
        <p:spPr>
          <a:xfrm>
            <a:off x="671284" y="1181447"/>
            <a:ext cx="9399816" cy="5816977"/>
          </a:xfrm>
          <a:prstGeom prst="rect">
            <a:avLst/>
          </a:prstGeom>
        </p:spPr>
        <p:txBody>
          <a:bodyPr wrap="square">
            <a:spAutoFit/>
          </a:bodyPr>
          <a:lstStyle/>
          <a:p>
            <a:pPr algn="just"/>
            <a:r>
              <a:rPr lang="es-MX" sz="2400" b="1" i="1" u="sng" dirty="0">
                <a:solidFill>
                  <a:srgbClr val="000000"/>
                </a:solidFill>
                <a:latin typeface="Century" panose="02040604050505020304" pitchFamily="18" charset="0"/>
              </a:rPr>
              <a:t>Gestión Eficiente de los Recursos:</a:t>
            </a:r>
          </a:p>
          <a:p>
            <a:pPr algn="just"/>
            <a:endParaRPr lang="es-MX" sz="2000" b="1" i="1" u="sng" dirty="0">
              <a:solidFill>
                <a:srgbClr val="000000"/>
              </a:solidFill>
              <a:latin typeface="Century" panose="02040604050505020304" pitchFamily="18" charset="0"/>
            </a:endParaRPr>
          </a:p>
          <a:p>
            <a:pPr algn="just"/>
            <a:r>
              <a:rPr lang="es-ES" sz="2200" dirty="0">
                <a:solidFill>
                  <a:srgbClr val="000000"/>
                </a:solidFill>
                <a:latin typeface="Century" panose="02040604050505020304" pitchFamily="18" charset="0"/>
              </a:rPr>
              <a:t>En este eje, las acciones se han enfocado en maximizar el uso eficiente de los recursos disponibles, con el propósito de reducir el impacto ambiental de las operaciones cotidianas en la universidad. </a:t>
            </a:r>
          </a:p>
          <a:p>
            <a:pPr algn="just"/>
            <a:r>
              <a:rPr lang="es-ES" sz="2200" dirty="0">
                <a:solidFill>
                  <a:srgbClr val="000000"/>
                </a:solidFill>
                <a:latin typeface="Century" panose="02040604050505020304" pitchFamily="18" charset="0"/>
              </a:rPr>
              <a:t>• En CTES se ha promovido la concientización del uso responsable de agua, luz, gas y papel. Entre las medidas destacadas se incluyen: impresión a doble cara para optimizar el uso del papel, uso de tinta eficiente en las impresoras, reduciendo tanto el costo económico como el impacto ambiental. </a:t>
            </a:r>
          </a:p>
          <a:p>
            <a:pPr algn="just"/>
            <a:r>
              <a:rPr lang="es-ES" sz="2200" dirty="0">
                <a:solidFill>
                  <a:srgbClr val="000000"/>
                </a:solidFill>
                <a:latin typeface="Century" panose="02040604050505020304" pitchFamily="18" charset="0"/>
              </a:rPr>
              <a:t>• En Servicios Bibliotecarios se ha llevado a cabo un rediseño en los espacios de la biblioteca, optimizando la luminosidad para reducir el consumo de energía. Asimismo, se implementó una gestión integral de reúso y reciclado de materiales, incluyendo papel y plásticos, junto con la instalación de señalética que promueve el ahorro de energía eléctrica y agua. </a:t>
            </a:r>
            <a:endParaRPr lang="es-MX" sz="2200" dirty="0">
              <a:solidFill>
                <a:srgbClr val="000000"/>
              </a:solidFill>
              <a:latin typeface="Century" panose="02040604050505020304" pitchFamily="18" charset="0"/>
            </a:endParaRPr>
          </a:p>
          <a:p>
            <a:pPr algn="just"/>
            <a:endParaRPr lang="es-MX" sz="2000" dirty="0">
              <a:solidFill>
                <a:srgbClr val="000000"/>
              </a:solidFill>
              <a:latin typeface="Century" panose="02040604050505020304" pitchFamily="18" charset="0"/>
            </a:endParaRPr>
          </a:p>
        </p:txBody>
      </p:sp>
    </p:spTree>
    <p:extLst>
      <p:ext uri="{BB962C8B-B14F-4D97-AF65-F5344CB8AC3E}">
        <p14:creationId xmlns:p14="http://schemas.microsoft.com/office/powerpoint/2010/main" val="34274463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423"/>
            <a:ext cx="10716986"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3" name="Rectángulo 2"/>
          <p:cNvSpPr/>
          <p:nvPr/>
        </p:nvSpPr>
        <p:spPr>
          <a:xfrm>
            <a:off x="927100" y="1151351"/>
            <a:ext cx="9372600" cy="800219"/>
          </a:xfrm>
          <a:prstGeom prst="rect">
            <a:avLst/>
          </a:prstGeom>
        </p:spPr>
        <p:txBody>
          <a:bodyPr wrap="square">
            <a:spAutoFit/>
          </a:bodyPr>
          <a:lstStyle/>
          <a:p>
            <a:pPr algn="just"/>
            <a:r>
              <a:rPr lang="es-MX" sz="2400" b="1" i="1" u="sng" dirty="0">
                <a:solidFill>
                  <a:srgbClr val="000000"/>
                </a:solidFill>
                <a:latin typeface="Century" panose="02040604050505020304" pitchFamily="18" charset="0"/>
              </a:rPr>
              <a:t>Formación y Desarrollo Humano de Calidad </a:t>
            </a:r>
          </a:p>
          <a:p>
            <a:pPr algn="just"/>
            <a:endParaRPr lang="es-MX" sz="1100" b="1" i="1" u="sng" dirty="0">
              <a:solidFill>
                <a:srgbClr val="000000"/>
              </a:solidFill>
              <a:latin typeface="Century" panose="02040604050505020304" pitchFamily="18" charset="0"/>
            </a:endParaRPr>
          </a:p>
          <a:p>
            <a:pPr algn="just"/>
            <a:endParaRPr lang="es-MX" sz="1100" b="1" i="1" u="sng" dirty="0">
              <a:solidFill>
                <a:srgbClr val="000000"/>
              </a:solidFill>
              <a:latin typeface="Century" panose="02040604050505020304" pitchFamily="18" charset="0"/>
            </a:endParaRPr>
          </a:p>
        </p:txBody>
      </p:sp>
      <p:sp>
        <p:nvSpPr>
          <p:cNvPr id="8" name="CuadroTexto 7">
            <a:extLst>
              <a:ext uri="{FF2B5EF4-FFF2-40B4-BE49-F238E27FC236}">
                <a16:creationId xmlns:a16="http://schemas.microsoft.com/office/drawing/2014/main" id="{9C48075B-4F88-427D-82F9-618168F7A799}"/>
              </a:ext>
            </a:extLst>
          </p:cNvPr>
          <p:cNvSpPr txBox="1"/>
          <p:nvPr/>
        </p:nvSpPr>
        <p:spPr>
          <a:xfrm>
            <a:off x="2064657" y="392017"/>
            <a:ext cx="8006443" cy="830997"/>
          </a:xfrm>
          <a:prstGeom prst="rect">
            <a:avLst/>
          </a:prstGeom>
          <a:noFill/>
        </p:spPr>
        <p:txBody>
          <a:bodyPr wrap="square" rtlCol="0">
            <a:spAutoFit/>
          </a:bodyPr>
          <a:lstStyle/>
          <a:p>
            <a:pPr lvl="0" algn="ctr"/>
            <a:r>
              <a:rPr lang="es-MX" sz="2400" b="1" dirty="0">
                <a:solidFill>
                  <a:schemeClr val="accent6">
                    <a:lumMod val="50000"/>
                  </a:schemeClr>
                </a:solidFill>
                <a:latin typeface="Arial" panose="020B0604020202020204" pitchFamily="34" charset="0"/>
                <a:cs typeface="Arial" panose="020B0604020202020204" pitchFamily="34" charset="0"/>
              </a:rPr>
              <a:t>ESTRATEGIAS DE SUSTENTABILIDAD </a:t>
            </a:r>
          </a:p>
          <a:p>
            <a:pPr lvl="0" algn="ctr"/>
            <a:r>
              <a:rPr lang="es-MX" sz="2400" b="1" dirty="0">
                <a:solidFill>
                  <a:schemeClr val="accent6">
                    <a:lumMod val="50000"/>
                  </a:schemeClr>
                </a:solidFill>
                <a:latin typeface="Arial" panose="020B0604020202020204" pitchFamily="34" charset="0"/>
                <a:cs typeface="Arial" panose="020B0604020202020204" pitchFamily="34" charset="0"/>
              </a:rPr>
              <a:t>SEP-DIC 2024</a:t>
            </a:r>
          </a:p>
        </p:txBody>
      </p:sp>
      <p:sp>
        <p:nvSpPr>
          <p:cNvPr id="7" name="CuadroTexto 6">
            <a:extLst>
              <a:ext uri="{FF2B5EF4-FFF2-40B4-BE49-F238E27FC236}">
                <a16:creationId xmlns:a16="http://schemas.microsoft.com/office/drawing/2014/main" id="{A0EDE6EB-5F99-4397-9B3D-309B19831182}"/>
              </a:ext>
            </a:extLst>
          </p:cNvPr>
          <p:cNvSpPr txBox="1"/>
          <p:nvPr/>
        </p:nvSpPr>
        <p:spPr>
          <a:xfrm>
            <a:off x="698500" y="1820044"/>
            <a:ext cx="9448800" cy="4154984"/>
          </a:xfrm>
          <a:prstGeom prst="rect">
            <a:avLst/>
          </a:prstGeom>
          <a:noFill/>
        </p:spPr>
        <p:txBody>
          <a:bodyPr wrap="square">
            <a:spAutoFit/>
          </a:bodyPr>
          <a:lstStyle/>
          <a:p>
            <a:pPr algn="just"/>
            <a:r>
              <a:rPr lang="es-ES" sz="2400" dirty="0"/>
              <a:t>Este eje ha buscado sensibilizar a la comunidad educativa sobre la importancia de la sustentabilidad a través de actividades y proyectos formativos.</a:t>
            </a:r>
          </a:p>
          <a:p>
            <a:pPr algn="just"/>
            <a:r>
              <a:rPr lang="es-ES" sz="2400" dirty="0"/>
              <a:t>• Se organizo la Jornada Nacional de Tequios por la Paz y Contra las Adicciones, organizada por el Instituto Mexicano de la Juventud (IMJUVE). Esta jornada tuvo como objetivo fomentar factores de protección socioculturales para prevenir el consumo de sustancias psicoactivas y fortalecer la salud mental y el bienestar emocional. Participo toda la comunidad universitaria de la UTVM Unidad Central como UAT. .</a:t>
            </a:r>
          </a:p>
          <a:p>
            <a:pPr algn="just"/>
            <a:r>
              <a:rPr lang="es-ES" sz="2400" dirty="0"/>
              <a:t>• Campaña permanente de recolección de tapitas en la estructura de corazón. </a:t>
            </a:r>
            <a:endParaRPr lang="es-MX" sz="2400" dirty="0"/>
          </a:p>
        </p:txBody>
      </p:sp>
    </p:spTree>
    <p:extLst>
      <p:ext uri="{BB962C8B-B14F-4D97-AF65-F5344CB8AC3E}">
        <p14:creationId xmlns:p14="http://schemas.microsoft.com/office/powerpoint/2010/main" val="203598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298699" y="520885"/>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TSU </a:t>
            </a:r>
          </a:p>
        </p:txBody>
      </p:sp>
      <p:graphicFrame>
        <p:nvGraphicFramePr>
          <p:cNvPr id="3" name="Tabla 2">
            <a:extLst>
              <a:ext uri="{FF2B5EF4-FFF2-40B4-BE49-F238E27FC236}">
                <a16:creationId xmlns:a16="http://schemas.microsoft.com/office/drawing/2014/main" id="{4A02B285-2313-461B-B130-5E999BF95BBC}"/>
              </a:ext>
            </a:extLst>
          </p:cNvPr>
          <p:cNvGraphicFramePr>
            <a:graphicFrameLocks noGrp="1"/>
          </p:cNvGraphicFramePr>
          <p:nvPr>
            <p:extLst>
              <p:ext uri="{D42A27DB-BD31-4B8C-83A1-F6EECF244321}">
                <p14:modId xmlns:p14="http://schemas.microsoft.com/office/powerpoint/2010/main" val="350407263"/>
              </p:ext>
            </p:extLst>
          </p:nvPr>
        </p:nvGraphicFramePr>
        <p:xfrm>
          <a:off x="1365468" y="1431575"/>
          <a:ext cx="7162799" cy="4693350"/>
        </p:xfrm>
        <a:graphic>
          <a:graphicData uri="http://schemas.openxmlformats.org/drawingml/2006/table">
            <a:tbl>
              <a:tblPr/>
              <a:tblGrid>
                <a:gridCol w="3028266">
                  <a:extLst>
                    <a:ext uri="{9D8B030D-6E8A-4147-A177-3AD203B41FA5}">
                      <a16:colId xmlns:a16="http://schemas.microsoft.com/office/drawing/2014/main" val="3379174950"/>
                    </a:ext>
                  </a:extLst>
                </a:gridCol>
                <a:gridCol w="1150964">
                  <a:extLst>
                    <a:ext uri="{9D8B030D-6E8A-4147-A177-3AD203B41FA5}">
                      <a16:colId xmlns:a16="http://schemas.microsoft.com/office/drawing/2014/main" val="993761639"/>
                    </a:ext>
                  </a:extLst>
                </a:gridCol>
                <a:gridCol w="1013147">
                  <a:extLst>
                    <a:ext uri="{9D8B030D-6E8A-4147-A177-3AD203B41FA5}">
                      <a16:colId xmlns:a16="http://schemas.microsoft.com/office/drawing/2014/main" val="592998975"/>
                    </a:ext>
                  </a:extLst>
                </a:gridCol>
                <a:gridCol w="1016872">
                  <a:extLst>
                    <a:ext uri="{9D8B030D-6E8A-4147-A177-3AD203B41FA5}">
                      <a16:colId xmlns:a16="http://schemas.microsoft.com/office/drawing/2014/main" val="2438373732"/>
                    </a:ext>
                  </a:extLst>
                </a:gridCol>
                <a:gridCol w="953550">
                  <a:extLst>
                    <a:ext uri="{9D8B030D-6E8A-4147-A177-3AD203B41FA5}">
                      <a16:colId xmlns:a16="http://schemas.microsoft.com/office/drawing/2014/main" val="3716652647"/>
                    </a:ext>
                  </a:extLst>
                </a:gridCol>
              </a:tblGrid>
              <a:tr h="526680">
                <a:tc>
                  <a:txBody>
                    <a:bodyPr/>
                    <a:lstStyle/>
                    <a:p>
                      <a:pPr algn="ctr" rtl="0" fontAlgn="ctr"/>
                      <a:r>
                        <a:rPr lang="es-MX" sz="1600" b="1" i="0" u="none" strike="noStrike" dirty="0">
                          <a:solidFill>
                            <a:srgbClr val="000000"/>
                          </a:solidFill>
                          <a:effectLst/>
                          <a:latin typeface="Arial" panose="020B0604020202020204" pitchFamily="34" charset="0"/>
                          <a:cs typeface="Arial" panose="020B0604020202020204" pitchFamily="34" charset="0"/>
                        </a:rPr>
                        <a:t>PE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Ene - Abr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May-Ago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Sep-Dic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MX" sz="1600" b="1" i="0" u="none" strike="noStrike">
                          <a:solidFill>
                            <a:srgbClr val="000000"/>
                          </a:solidFill>
                          <a:effectLst/>
                          <a:latin typeface="Arial" panose="020B0604020202020204" pitchFamily="34" charset="0"/>
                          <a:cs typeface="Arial" panose="020B0604020202020204" pitchFamily="34" charset="0"/>
                        </a:rPr>
                        <a:t>Ene -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3837593136"/>
                  </a:ext>
                </a:extLst>
              </a:tr>
              <a:tr h="413820">
                <a:tc>
                  <a:txBody>
                    <a:bodyPr/>
                    <a:lstStyle/>
                    <a:p>
                      <a:pPr algn="l" rtl="0" fontAlgn="b"/>
                      <a:r>
                        <a:rPr lang="es-MX" sz="1600" b="0" i="0" u="none" strike="noStrike" dirty="0">
                          <a:solidFill>
                            <a:srgbClr val="000000"/>
                          </a:solidFill>
                          <a:effectLst/>
                          <a:latin typeface="Arial" panose="020B0604020202020204" pitchFamily="34" charset="0"/>
                          <a:cs typeface="Arial" panose="020B0604020202020204" pitchFamily="34" charset="0"/>
                        </a:rPr>
                        <a:t>Procesos alimentarios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51029"/>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Mecánica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952402"/>
                  </a:ext>
                </a:extLst>
              </a:tr>
              <a:tr h="489060">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Administración Área Formulación y Evaluación de Proyectos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348947"/>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Mecatrónica A. Automatización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34806"/>
                  </a:ext>
                </a:extLst>
              </a:tr>
              <a:tr h="489060">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Mecatrónica A. Instalaciones Elec. Eficientes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741204"/>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Energías Renovables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9403320"/>
                  </a:ext>
                </a:extLst>
              </a:tr>
              <a:tr h="489060">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Turismo A. Desarrollo de Productos Alternativos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1529974"/>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Turismo A. Hotelería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80861"/>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Gastronomía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539858"/>
                  </a:ext>
                </a:extLst>
              </a:tr>
              <a:tr h="489060">
                <a:tc>
                  <a:txBody>
                    <a:bodyPr/>
                    <a:lstStyle/>
                    <a:p>
                      <a:pPr algn="l" rtl="0" fontAlgn="b"/>
                      <a:r>
                        <a:rPr lang="es-ES" sz="1600" b="0" i="0" u="none" strike="noStrike">
                          <a:solidFill>
                            <a:srgbClr val="000000"/>
                          </a:solidFill>
                          <a:effectLst/>
                          <a:latin typeface="Arial" panose="020B0604020202020204" pitchFamily="34" charset="0"/>
                          <a:cs typeface="Arial" panose="020B0604020202020204" pitchFamily="34" charset="0"/>
                        </a:rPr>
                        <a:t>Tecnologías de la Información A. Desarrollo de Software Multiplataforma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135157"/>
                  </a:ext>
                </a:extLst>
              </a:tr>
              <a:tr h="253308">
                <a:tc>
                  <a:txBody>
                    <a:bodyPr/>
                    <a:lstStyle/>
                    <a:p>
                      <a:pPr algn="l" rtl="0" fontAlgn="b"/>
                      <a:r>
                        <a:rPr lang="es-MX" sz="16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Arial" panose="020B0604020202020204" pitchFamily="34" charset="0"/>
                          <a:cs typeface="Arial" panose="020B0604020202020204" pitchFamily="34" charset="0"/>
                        </a:rPr>
                        <a:t>1129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0" i="0" u="none" strike="noStrike">
                          <a:solidFill>
                            <a:srgbClr val="000000"/>
                          </a:solidFill>
                          <a:effectLst/>
                          <a:latin typeface="Arial" panose="020B0604020202020204" pitchFamily="34" charset="0"/>
                          <a:cs typeface="Arial" panose="020B060402020202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a:solidFill>
                            <a:srgbClr val="000000"/>
                          </a:solidFill>
                          <a:effectLst/>
                          <a:latin typeface="Arial" panose="020B0604020202020204" pitchFamily="34" charset="0"/>
                          <a:cs typeface="Arial" panose="020B0604020202020204" pitchFamily="34" charset="0"/>
                        </a:rPr>
                        <a:t>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600" b="0" i="0" u="none" strike="noStrike" dirty="0">
                          <a:solidFill>
                            <a:srgbClr val="000000"/>
                          </a:solidFill>
                          <a:effectLst/>
                          <a:latin typeface="Arial" panose="020B0604020202020204" pitchFamily="34" charset="0"/>
                          <a:cs typeface="Arial" panose="020B0604020202020204" pitchFamily="34" charset="0"/>
                        </a:rPr>
                        <a:t>490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49904"/>
                  </a:ext>
                </a:extLst>
              </a:tr>
            </a:tbl>
          </a:graphicData>
        </a:graphic>
      </p:graphicFrame>
    </p:spTree>
    <p:extLst>
      <p:ext uri="{BB962C8B-B14F-4D97-AF65-F5344CB8AC3E}">
        <p14:creationId xmlns:p14="http://schemas.microsoft.com/office/powerpoint/2010/main" val="27389742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423"/>
            <a:ext cx="10716986"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4" name="Rectángulo 3"/>
          <p:cNvSpPr/>
          <p:nvPr/>
        </p:nvSpPr>
        <p:spPr>
          <a:xfrm>
            <a:off x="774700" y="1423759"/>
            <a:ext cx="9753600" cy="5170646"/>
          </a:xfrm>
          <a:prstGeom prst="rect">
            <a:avLst/>
          </a:prstGeom>
        </p:spPr>
        <p:txBody>
          <a:bodyPr wrap="square">
            <a:spAutoFit/>
          </a:bodyPr>
          <a:lstStyle/>
          <a:p>
            <a:pPr lvl="0" algn="just"/>
            <a:r>
              <a:rPr lang="es-MX" sz="2400" b="1" i="1" u="sng" dirty="0">
                <a:solidFill>
                  <a:srgbClr val="000000"/>
                </a:solidFill>
                <a:latin typeface="Century" panose="02040604050505020304" pitchFamily="18" charset="0"/>
              </a:rPr>
              <a:t>Relación con Organizaciones Estatales, Nacionales e Internacionales </a:t>
            </a:r>
          </a:p>
          <a:p>
            <a:pPr lvl="0" algn="just"/>
            <a:endParaRPr lang="es-MX" b="1" i="1" u="sng" dirty="0">
              <a:solidFill>
                <a:srgbClr val="000000"/>
              </a:solidFill>
              <a:latin typeface="Century" panose="02040604050505020304" pitchFamily="18" charset="0"/>
            </a:endParaRPr>
          </a:p>
          <a:p>
            <a:pPr lvl="0" algn="just"/>
            <a:r>
              <a:rPr lang="es-ES" sz="2400" dirty="0"/>
              <a:t>En este eje, el enfoque ha sido fortalecer las alianzas estratégicas con diversas organizaciones para fomentar el intercambio de conocimientos y la cooperación en proyectos de sustentabilidad. </a:t>
            </a:r>
          </a:p>
          <a:p>
            <a:pPr lvl="0" algn="just"/>
            <a:r>
              <a:rPr lang="es-ES" sz="2400" dirty="0"/>
              <a:t>• Se organizo de la colecta de juguetes UTVM, bajo el lema “Manos que dan,</a:t>
            </a:r>
          </a:p>
          <a:p>
            <a:pPr lvl="0" algn="just"/>
            <a:r>
              <a:rPr lang="es-ES" sz="2400" dirty="0"/>
              <a:t>corazones que reciben”, el día lunes 31 de marzo de 2025. Los cuales fueron</a:t>
            </a:r>
          </a:p>
          <a:p>
            <a:pPr lvl="0" algn="just"/>
            <a:r>
              <a:rPr lang="es-ES" sz="2400" dirty="0"/>
              <a:t>posteriormente donados a la asociación ANDEBS AC., la cual los repartió en las comunidades vulnerables de Ixmiquilpan.  </a:t>
            </a:r>
          </a:p>
          <a:p>
            <a:pPr lvl="0" algn="just"/>
            <a:r>
              <a:rPr lang="es-ES" sz="2400" dirty="0"/>
              <a:t>•Se gestiono una platica del personal de ANDEBS AC del tema “Responsabilidad Social” para estudiantes del programa educativo de Turismo el día 09 de abril de 2025. </a:t>
            </a:r>
          </a:p>
          <a:p>
            <a:pPr lvl="0" algn="just"/>
            <a:endParaRPr lang="es-ES" sz="2400" dirty="0"/>
          </a:p>
        </p:txBody>
      </p:sp>
      <p:sp>
        <p:nvSpPr>
          <p:cNvPr id="8" name="CuadroTexto 7">
            <a:extLst>
              <a:ext uri="{FF2B5EF4-FFF2-40B4-BE49-F238E27FC236}">
                <a16:creationId xmlns:a16="http://schemas.microsoft.com/office/drawing/2014/main" id="{9B29E6FA-938D-4AA0-99A9-E52A943F7199}"/>
              </a:ext>
            </a:extLst>
          </p:cNvPr>
          <p:cNvSpPr txBox="1"/>
          <p:nvPr/>
        </p:nvSpPr>
        <p:spPr>
          <a:xfrm>
            <a:off x="2064657" y="273050"/>
            <a:ext cx="8006443" cy="830997"/>
          </a:xfrm>
          <a:prstGeom prst="rect">
            <a:avLst/>
          </a:prstGeom>
          <a:noFill/>
        </p:spPr>
        <p:txBody>
          <a:bodyPr wrap="square" rtlCol="0">
            <a:spAutoFit/>
          </a:bodyPr>
          <a:lstStyle/>
          <a:p>
            <a:pPr lvl="0" algn="ctr"/>
            <a:r>
              <a:rPr lang="es-MX" sz="2400" b="1" dirty="0">
                <a:solidFill>
                  <a:schemeClr val="accent6">
                    <a:lumMod val="50000"/>
                  </a:schemeClr>
                </a:solidFill>
                <a:latin typeface="Arial" panose="020B0604020202020204" pitchFamily="34" charset="0"/>
                <a:cs typeface="Arial" panose="020B0604020202020204" pitchFamily="34" charset="0"/>
              </a:rPr>
              <a:t>ESTRATEGIAS DE SUSTENTABILIDAD </a:t>
            </a:r>
          </a:p>
          <a:p>
            <a:pPr lvl="0" algn="ctr"/>
            <a:r>
              <a:rPr lang="es-MX" sz="2400" b="1" dirty="0">
                <a:solidFill>
                  <a:schemeClr val="accent6">
                    <a:lumMod val="50000"/>
                  </a:schemeClr>
                </a:solidFill>
                <a:latin typeface="Arial" panose="020B0604020202020204" pitchFamily="34" charset="0"/>
                <a:cs typeface="Arial" panose="020B0604020202020204" pitchFamily="34" charset="0"/>
              </a:rPr>
              <a:t>SEP-DIC 2024</a:t>
            </a:r>
          </a:p>
        </p:txBody>
      </p:sp>
    </p:spTree>
    <p:extLst>
      <p:ext uri="{BB962C8B-B14F-4D97-AF65-F5344CB8AC3E}">
        <p14:creationId xmlns:p14="http://schemas.microsoft.com/office/powerpoint/2010/main" val="798475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2679"/>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3594100" y="425450"/>
            <a:ext cx="5334000" cy="1200329"/>
          </a:xfrm>
          <a:prstGeom prst="rect">
            <a:avLst/>
          </a:prstGeom>
          <a:noFill/>
        </p:spPr>
        <p:txBody>
          <a:bodyPr wrap="square" rtlCol="0">
            <a:spAutoFit/>
          </a:bodyPr>
          <a:lstStyle/>
          <a:p>
            <a:pPr lvl="0" algn="ctr"/>
            <a:r>
              <a:rPr lang="en-US" sz="2400" b="1" dirty="0">
                <a:solidFill>
                  <a:srgbClr val="4F81BD">
                    <a:lumMod val="50000"/>
                  </a:srgbClr>
                </a:solidFill>
                <a:latin typeface="Arial" panose="020B0604020202020204" pitchFamily="34" charset="0"/>
                <a:cs typeface="Arial" panose="020B0604020202020204" pitchFamily="34" charset="0"/>
              </a:rPr>
              <a:t>VISITAS DE APROXIMACIÓN</a:t>
            </a:r>
          </a:p>
          <a:p>
            <a:pPr lvl="0" algn="ctr"/>
            <a:r>
              <a:rPr lang="en-US" sz="2400" b="1" dirty="0">
                <a:solidFill>
                  <a:srgbClr val="4F81BD">
                    <a:lumMod val="50000"/>
                  </a:srgbClr>
                </a:solidFill>
                <a:latin typeface="Arial" panose="020B0604020202020204" pitchFamily="34" charset="0"/>
                <a:cs typeface="Arial" panose="020B0604020202020204" pitchFamily="34" charset="0"/>
              </a:rPr>
              <a:t>Sep – </a:t>
            </a:r>
            <a:r>
              <a:rPr lang="en-US" sz="2400" b="1" dirty="0" err="1">
                <a:solidFill>
                  <a:srgbClr val="4F81BD">
                    <a:lumMod val="50000"/>
                  </a:srgbClr>
                </a:solidFill>
                <a:latin typeface="Arial" panose="020B0604020202020204" pitchFamily="34" charset="0"/>
                <a:cs typeface="Arial" panose="020B0604020202020204" pitchFamily="34" charset="0"/>
              </a:rPr>
              <a:t>dic</a:t>
            </a:r>
            <a:r>
              <a:rPr lang="en-US" sz="2400" b="1" dirty="0">
                <a:solidFill>
                  <a:srgbClr val="4F81BD">
                    <a:lumMod val="50000"/>
                  </a:srgbClr>
                </a:solidFill>
                <a:latin typeface="Arial" panose="020B0604020202020204" pitchFamily="34" charset="0"/>
                <a:cs typeface="Arial" panose="020B0604020202020204" pitchFamily="34" charset="0"/>
              </a:rPr>
              <a:t> 2024</a:t>
            </a:r>
          </a:p>
          <a:p>
            <a:pPr lvl="0" algn="ctr"/>
            <a:endParaRPr lang="es-MX" sz="2400" b="1" dirty="0">
              <a:solidFill>
                <a:srgbClr val="4F81BD">
                  <a:lumMod val="50000"/>
                </a:srgbClr>
              </a:solidFill>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98E9F117-5F14-4845-8E22-89B04186832E}"/>
              </a:ext>
            </a:extLst>
          </p:cNvPr>
          <p:cNvGraphicFramePr>
            <a:graphicFrameLocks noGrp="1"/>
          </p:cNvGraphicFramePr>
          <p:nvPr>
            <p:extLst>
              <p:ext uri="{D42A27DB-BD31-4B8C-83A1-F6EECF244321}">
                <p14:modId xmlns:p14="http://schemas.microsoft.com/office/powerpoint/2010/main" val="554289895"/>
              </p:ext>
            </p:extLst>
          </p:nvPr>
        </p:nvGraphicFramePr>
        <p:xfrm>
          <a:off x="546100" y="1263650"/>
          <a:ext cx="3187700" cy="4181475"/>
        </p:xfrm>
        <a:graphic>
          <a:graphicData uri="http://schemas.openxmlformats.org/drawingml/2006/table">
            <a:tbl>
              <a:tblPr/>
              <a:tblGrid>
                <a:gridCol w="1993900">
                  <a:extLst>
                    <a:ext uri="{9D8B030D-6E8A-4147-A177-3AD203B41FA5}">
                      <a16:colId xmlns:a16="http://schemas.microsoft.com/office/drawing/2014/main" val="2007791443"/>
                    </a:ext>
                  </a:extLst>
                </a:gridCol>
                <a:gridCol w="1193800">
                  <a:extLst>
                    <a:ext uri="{9D8B030D-6E8A-4147-A177-3AD203B41FA5}">
                      <a16:colId xmlns:a16="http://schemas.microsoft.com/office/drawing/2014/main" val="2425767463"/>
                    </a:ext>
                  </a:extLst>
                </a:gridCol>
              </a:tblGrid>
              <a:tr h="381000">
                <a:tc>
                  <a:txBody>
                    <a:bodyPr/>
                    <a:lstStyle/>
                    <a:p>
                      <a:pPr algn="ctr" rtl="0" fontAlgn="ctr"/>
                      <a:r>
                        <a:rPr lang="es-MX" sz="1200" b="0" i="0" u="none" strike="noStrike" dirty="0">
                          <a:solidFill>
                            <a:srgbClr val="000000"/>
                          </a:solidFill>
                          <a:effectLst/>
                          <a:latin typeface="Arial" panose="020B0604020202020204" pitchFamily="34" charset="0"/>
                        </a:rPr>
                        <a:t>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rtl="0" fontAlgn="ctr"/>
                      <a:r>
                        <a:rPr lang="es-MX" sz="1200" b="0" i="0" u="none" strike="noStrike">
                          <a:solidFill>
                            <a:srgbClr val="000000"/>
                          </a:solidFill>
                          <a:effectLst/>
                          <a:latin typeface="Arial" panose="020B0604020202020204" pitchFamily="34" charset="0"/>
                        </a:rPr>
                        <a:t>NO. DE ESTUDIANTES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3251128004"/>
                  </a:ext>
                </a:extLst>
              </a:tr>
              <a:tr h="200025">
                <a:tc>
                  <a:txBody>
                    <a:bodyPr/>
                    <a:lstStyle/>
                    <a:p>
                      <a:pPr algn="l" fontAlgn="ctr"/>
                      <a:r>
                        <a:rPr lang="es-MX" sz="1200" b="0" i="0" u="none" strike="noStrike">
                          <a:solidFill>
                            <a:srgbClr val="000000"/>
                          </a:solidFill>
                          <a:effectLst/>
                          <a:latin typeface="Calibri" panose="020F0502020204030204" pitchFamily="34" charset="0"/>
                        </a:rPr>
                        <a:t>TSU Administración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960302"/>
                  </a:ext>
                </a:extLst>
              </a:tr>
              <a:tr h="200025">
                <a:tc>
                  <a:txBody>
                    <a:bodyPr/>
                    <a:lstStyle/>
                    <a:p>
                      <a:pPr algn="l" fontAlgn="ctr"/>
                      <a:r>
                        <a:rPr lang="es-MX" sz="1200" b="0" i="0" u="none" strike="noStrike">
                          <a:solidFill>
                            <a:srgbClr val="000000"/>
                          </a:solidFill>
                          <a:effectLst/>
                          <a:latin typeface="Calibri" panose="020F0502020204030204" pitchFamily="34" charset="0"/>
                        </a:rPr>
                        <a:t>TSU en Procesos 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926712"/>
                  </a:ext>
                </a:extLst>
              </a:tr>
              <a:tr h="400050">
                <a:tc>
                  <a:txBody>
                    <a:bodyPr/>
                    <a:lstStyle/>
                    <a:p>
                      <a:pPr algn="l" fontAlgn="ctr"/>
                      <a:r>
                        <a:rPr lang="es-ES" sz="1200" b="0" i="0" u="none" strike="noStrike">
                          <a:solidFill>
                            <a:srgbClr val="000000"/>
                          </a:solidFill>
                          <a:effectLst/>
                          <a:latin typeface="Calibri" panose="020F0502020204030204" pitchFamily="34" charset="0"/>
                        </a:rPr>
                        <a:t>TSU en Tecnologías de la Información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101873"/>
                  </a:ext>
                </a:extLst>
              </a:tr>
              <a:tr h="200025">
                <a:tc>
                  <a:txBody>
                    <a:bodyPr/>
                    <a:lstStyle/>
                    <a:p>
                      <a:pPr algn="l" fontAlgn="ctr"/>
                      <a:r>
                        <a:rPr lang="es-MX" sz="1200" b="0" i="0" u="none" strike="noStrike">
                          <a:solidFill>
                            <a:srgbClr val="000000"/>
                          </a:solidFill>
                          <a:effectLst/>
                          <a:latin typeface="Calibri" panose="020F0502020204030204" pitchFamily="34" charset="0"/>
                        </a:rPr>
                        <a:t>TSU en 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537362"/>
                  </a:ext>
                </a:extLst>
              </a:tr>
              <a:tr h="200025">
                <a:tc>
                  <a:txBody>
                    <a:bodyPr/>
                    <a:lstStyle/>
                    <a:p>
                      <a:pPr algn="l" fontAlgn="ctr"/>
                      <a:r>
                        <a:rPr lang="es-MX" sz="1200" b="0" i="0" u="none" strike="noStrike">
                          <a:solidFill>
                            <a:srgbClr val="000000"/>
                          </a:solidFill>
                          <a:effectLst/>
                          <a:latin typeface="Calibri" panose="020F0502020204030204" pitchFamily="34" charset="0"/>
                        </a:rPr>
                        <a:t>TSU Turismo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568662"/>
                  </a:ext>
                </a:extLst>
              </a:tr>
              <a:tr h="200025">
                <a:tc>
                  <a:txBody>
                    <a:bodyPr/>
                    <a:lstStyle/>
                    <a:p>
                      <a:pPr algn="l" fontAlgn="ctr"/>
                      <a:r>
                        <a:rPr lang="es-ES" sz="1200" b="0" i="0" u="none" strike="noStrike">
                          <a:solidFill>
                            <a:srgbClr val="000000"/>
                          </a:solidFill>
                          <a:effectLst/>
                          <a:latin typeface="Calibri" panose="020F0502020204030204" pitchFamily="34" charset="0"/>
                        </a:rPr>
                        <a:t>TSU en Turismo de la UAT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689755"/>
                  </a:ext>
                </a:extLst>
              </a:tr>
              <a:tr h="200025">
                <a:tc>
                  <a:txBody>
                    <a:bodyPr/>
                    <a:lstStyle/>
                    <a:p>
                      <a:pPr algn="l" fontAlgn="ctr"/>
                      <a:r>
                        <a:rPr lang="es-ES" sz="1200" b="0" i="0" u="none" strike="noStrike">
                          <a:solidFill>
                            <a:srgbClr val="000000"/>
                          </a:solidFill>
                          <a:effectLst/>
                          <a:latin typeface="Calibri" panose="020F0502020204030204" pitchFamily="34" charset="0"/>
                        </a:rPr>
                        <a:t>TSU en Gastronomía de la UAT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689376"/>
                  </a:ext>
                </a:extLst>
              </a:tr>
              <a:tr h="400050">
                <a:tc>
                  <a:txBody>
                    <a:bodyPr/>
                    <a:lstStyle/>
                    <a:p>
                      <a:pPr algn="l" fontAlgn="ctr"/>
                      <a:r>
                        <a:rPr lang="es-ES" sz="1200" b="0" i="0" u="none" strike="noStrike">
                          <a:solidFill>
                            <a:srgbClr val="000000"/>
                          </a:solidFill>
                          <a:effectLst/>
                          <a:latin typeface="Calibri" panose="020F0502020204030204" pitchFamily="34" charset="0"/>
                        </a:rPr>
                        <a:t>Lic. en Gestión de Negocios y Proyectos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330190"/>
                  </a:ext>
                </a:extLst>
              </a:tr>
              <a:tr h="400050">
                <a:tc>
                  <a:txBody>
                    <a:bodyPr/>
                    <a:lstStyle/>
                    <a:p>
                      <a:pPr algn="l" fontAlgn="ctr"/>
                      <a:r>
                        <a:rPr lang="es-MX" sz="1200" b="0" i="0" u="none" strike="noStrike">
                          <a:solidFill>
                            <a:srgbClr val="000000"/>
                          </a:solidFill>
                          <a:effectLst/>
                          <a:latin typeface="Calibri" panose="020F0502020204030204" pitchFamily="34" charset="0"/>
                        </a:rPr>
                        <a:t>Ing. En Procesos Bioalimentarios.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487948"/>
                  </a:ext>
                </a:extLst>
              </a:tr>
              <a:tr h="400050">
                <a:tc>
                  <a:txBody>
                    <a:bodyPr/>
                    <a:lstStyle/>
                    <a:p>
                      <a:pPr algn="l" fontAlgn="ctr"/>
                      <a:r>
                        <a:rPr lang="es-ES" sz="1200" b="0" i="0" u="none" strike="noStrike">
                          <a:solidFill>
                            <a:srgbClr val="000000"/>
                          </a:solidFill>
                          <a:effectLst/>
                          <a:latin typeface="Calibri" panose="020F0502020204030204" pitchFamily="34" charset="0"/>
                        </a:rPr>
                        <a:t>Ing. En Desarrollo y Gestión de Software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435725"/>
                  </a:ext>
                </a:extLst>
              </a:tr>
              <a:tr h="200025">
                <a:tc>
                  <a:txBody>
                    <a:bodyPr/>
                    <a:lstStyle/>
                    <a:p>
                      <a:pPr algn="l" fontAlgn="ctr"/>
                      <a:r>
                        <a:rPr lang="es-MX" sz="1200" b="0" i="0" u="none" strike="noStrike">
                          <a:solidFill>
                            <a:srgbClr val="000000"/>
                          </a:solidFill>
                          <a:effectLst/>
                          <a:latin typeface="Calibri" panose="020F0502020204030204" pitchFamily="34" charset="0"/>
                        </a:rPr>
                        <a:t>Lic. en Gastronomía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471508"/>
                  </a:ext>
                </a:extLst>
              </a:tr>
              <a:tr h="400050">
                <a:tc>
                  <a:txBody>
                    <a:bodyPr/>
                    <a:lstStyle/>
                    <a:p>
                      <a:pPr algn="l" fontAlgn="ctr"/>
                      <a:r>
                        <a:rPr lang="es-ES" sz="1200" b="0" i="0" u="none" strike="noStrike">
                          <a:solidFill>
                            <a:srgbClr val="000000"/>
                          </a:solidFill>
                          <a:effectLst/>
                          <a:latin typeface="Calibri" panose="020F0502020204030204" pitchFamily="34" charset="0"/>
                        </a:rPr>
                        <a:t>Lic. en Gestión y Desarrollo Turístico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749041"/>
                  </a:ext>
                </a:extLst>
              </a:tr>
              <a:tr h="200025">
                <a:tc>
                  <a:txBody>
                    <a:bodyPr/>
                    <a:lstStyle/>
                    <a:p>
                      <a:pPr algn="l" fontAlgn="ctr"/>
                      <a:r>
                        <a:rPr lang="es-ES" sz="1200" b="0" i="0" u="none" strike="noStrike">
                          <a:solidFill>
                            <a:srgbClr val="000000"/>
                          </a:solidFill>
                          <a:effectLst/>
                          <a:latin typeface="Calibri" panose="020F0502020204030204" pitchFamily="34" charset="0"/>
                        </a:rPr>
                        <a:t>Lic. Gastronomía de la UAT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716582"/>
                  </a:ext>
                </a:extLst>
              </a:tr>
              <a:tr h="200025">
                <a:tc>
                  <a:txBody>
                    <a:bodyPr/>
                    <a:lstStyle/>
                    <a:p>
                      <a:pPr algn="r" fontAlgn="ctr"/>
                      <a:r>
                        <a:rPr lang="es-MX" sz="1200" b="0"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Calibri" panose="020F0502020204030204" pitchFamily="34" charset="0"/>
                        </a:rPr>
                        <a:t>1082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165079"/>
                  </a:ext>
                </a:extLst>
              </a:tr>
            </a:tbl>
          </a:graphicData>
        </a:graphic>
      </p:graphicFrame>
      <p:graphicFrame>
        <p:nvGraphicFramePr>
          <p:cNvPr id="8" name="Gráfico 7">
            <a:extLst>
              <a:ext uri="{FF2B5EF4-FFF2-40B4-BE49-F238E27FC236}">
                <a16:creationId xmlns:a16="http://schemas.microsoft.com/office/drawing/2014/main" id="{BAB1AD4F-319C-4B25-A37C-5607BBE73966}"/>
              </a:ext>
            </a:extLst>
          </p:cNvPr>
          <p:cNvGraphicFramePr>
            <a:graphicFrameLocks/>
          </p:cNvGraphicFramePr>
          <p:nvPr>
            <p:extLst>
              <p:ext uri="{D42A27DB-BD31-4B8C-83A1-F6EECF244321}">
                <p14:modId xmlns:p14="http://schemas.microsoft.com/office/powerpoint/2010/main" val="7761530"/>
              </p:ext>
            </p:extLst>
          </p:nvPr>
        </p:nvGraphicFramePr>
        <p:xfrm>
          <a:off x="4164014" y="1673225"/>
          <a:ext cx="6135686" cy="4467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9557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1993900" y="958850"/>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RESULTADO DE ACTIVIDADES DE INVESTIGACIÓN ESTUDIANTES/DOCENTES</a:t>
            </a:r>
          </a:p>
        </p:txBody>
      </p:sp>
      <p:graphicFrame>
        <p:nvGraphicFramePr>
          <p:cNvPr id="4" name="Tabla 3">
            <a:extLst>
              <a:ext uri="{FF2B5EF4-FFF2-40B4-BE49-F238E27FC236}">
                <a16:creationId xmlns:a16="http://schemas.microsoft.com/office/drawing/2014/main" id="{DE96FA39-16D7-4434-B868-0F119A90782B}"/>
              </a:ext>
            </a:extLst>
          </p:cNvPr>
          <p:cNvGraphicFramePr>
            <a:graphicFrameLocks noGrp="1"/>
          </p:cNvGraphicFramePr>
          <p:nvPr>
            <p:extLst>
              <p:ext uri="{D42A27DB-BD31-4B8C-83A1-F6EECF244321}">
                <p14:modId xmlns:p14="http://schemas.microsoft.com/office/powerpoint/2010/main" val="3852713560"/>
              </p:ext>
            </p:extLst>
          </p:nvPr>
        </p:nvGraphicFramePr>
        <p:xfrm>
          <a:off x="1231900" y="1797050"/>
          <a:ext cx="8381999" cy="4419601"/>
        </p:xfrm>
        <a:graphic>
          <a:graphicData uri="http://schemas.openxmlformats.org/drawingml/2006/table">
            <a:tbl>
              <a:tblPr/>
              <a:tblGrid>
                <a:gridCol w="2747819">
                  <a:extLst>
                    <a:ext uri="{9D8B030D-6E8A-4147-A177-3AD203B41FA5}">
                      <a16:colId xmlns:a16="http://schemas.microsoft.com/office/drawing/2014/main" val="119116190"/>
                    </a:ext>
                  </a:extLst>
                </a:gridCol>
                <a:gridCol w="1477818">
                  <a:extLst>
                    <a:ext uri="{9D8B030D-6E8A-4147-A177-3AD203B41FA5}">
                      <a16:colId xmlns:a16="http://schemas.microsoft.com/office/drawing/2014/main" val="2491376852"/>
                    </a:ext>
                  </a:extLst>
                </a:gridCol>
                <a:gridCol w="1385454">
                  <a:extLst>
                    <a:ext uri="{9D8B030D-6E8A-4147-A177-3AD203B41FA5}">
                      <a16:colId xmlns:a16="http://schemas.microsoft.com/office/drawing/2014/main" val="4012384257"/>
                    </a:ext>
                  </a:extLst>
                </a:gridCol>
                <a:gridCol w="1385454">
                  <a:extLst>
                    <a:ext uri="{9D8B030D-6E8A-4147-A177-3AD203B41FA5}">
                      <a16:colId xmlns:a16="http://schemas.microsoft.com/office/drawing/2014/main" val="4242868248"/>
                    </a:ext>
                  </a:extLst>
                </a:gridCol>
                <a:gridCol w="1385454">
                  <a:extLst>
                    <a:ext uri="{9D8B030D-6E8A-4147-A177-3AD203B41FA5}">
                      <a16:colId xmlns:a16="http://schemas.microsoft.com/office/drawing/2014/main" val="3002479950"/>
                    </a:ext>
                  </a:extLst>
                </a:gridCol>
              </a:tblGrid>
              <a:tr h="531568">
                <a:tc>
                  <a:txBody>
                    <a:bodyPr/>
                    <a:lstStyle/>
                    <a:p>
                      <a:pPr algn="l" fontAlgn="ctr"/>
                      <a:r>
                        <a:rPr lang="es-MX" sz="1400" b="0" i="0" u="none" strike="noStrike" dirty="0">
                          <a:solidFill>
                            <a:srgbClr val="000000"/>
                          </a:solidFill>
                          <a:effectLst/>
                          <a:latin typeface="Arial" panose="020B0604020202020204" pitchFamily="34" charset="0"/>
                        </a:rPr>
                        <a:t>Desarrollo Científico y Tecnológico</a:t>
                      </a:r>
                    </a:p>
                  </a:txBody>
                  <a:tcPr marL="9525" marR="9525" marT="9525"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65911"/>
                    </a:solidFill>
                  </a:tcPr>
                </a:tc>
                <a:tc>
                  <a:txBody>
                    <a:bodyPr/>
                    <a:lstStyle/>
                    <a:p>
                      <a:pPr algn="ctr" fontAlgn="ctr"/>
                      <a:r>
                        <a:rPr lang="es-MX" sz="1400" b="0" i="0" u="none" strike="noStrike" dirty="0">
                          <a:solidFill>
                            <a:srgbClr val="000000"/>
                          </a:solidFill>
                          <a:effectLst/>
                          <a:latin typeface="Arial" panose="020B0604020202020204" pitchFamily="34" charset="0"/>
                        </a:rPr>
                        <a:t>Ene-abr 2024</a:t>
                      </a:r>
                    </a:p>
                  </a:txBody>
                  <a:tcPr marL="9525" marR="9525" marT="9525"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65911"/>
                    </a:solidFill>
                  </a:tcPr>
                </a:tc>
                <a:tc>
                  <a:txBody>
                    <a:bodyPr/>
                    <a:lstStyle/>
                    <a:p>
                      <a:pPr algn="ctr" fontAlgn="ctr"/>
                      <a:r>
                        <a:rPr lang="es-MX" sz="1400" b="0" i="0" u="none" strike="noStrike">
                          <a:solidFill>
                            <a:srgbClr val="000000"/>
                          </a:solidFill>
                          <a:effectLst/>
                          <a:latin typeface="Arial" panose="020B0604020202020204" pitchFamily="34" charset="0"/>
                        </a:rPr>
                        <a:t>May – Ago 2024</a:t>
                      </a:r>
                    </a:p>
                  </a:txBody>
                  <a:tcPr marL="9525" marR="9525" marT="9525"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65911"/>
                    </a:solidFill>
                  </a:tcPr>
                </a:tc>
                <a:tc>
                  <a:txBody>
                    <a:bodyPr/>
                    <a:lstStyle/>
                    <a:p>
                      <a:pPr algn="ctr" fontAlgn="ctr"/>
                      <a:r>
                        <a:rPr lang="es-MX" sz="1400" b="0" i="0" u="none" strike="noStrike">
                          <a:solidFill>
                            <a:srgbClr val="000000"/>
                          </a:solidFill>
                          <a:effectLst/>
                          <a:latin typeface="Arial" panose="020B0604020202020204" pitchFamily="34" charset="0"/>
                        </a:rPr>
                        <a:t>Sep - Dic 2024</a:t>
                      </a:r>
                    </a:p>
                  </a:txBody>
                  <a:tcPr marL="9525" marR="9525" marT="9525"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65911"/>
                    </a:solidFill>
                  </a:tcPr>
                </a:tc>
                <a:tc>
                  <a:txBody>
                    <a:bodyPr/>
                    <a:lstStyle/>
                    <a:p>
                      <a:pPr algn="ctr" fontAlgn="ctr"/>
                      <a:r>
                        <a:rPr lang="es-MX" sz="1400" b="0" i="0" u="none" strike="noStrike" dirty="0">
                          <a:solidFill>
                            <a:srgbClr val="000000"/>
                          </a:solidFill>
                          <a:effectLst/>
                          <a:latin typeface="Arial" panose="020B0604020202020204" pitchFamily="34" charset="0"/>
                        </a:rPr>
                        <a:t>Ene-abr 2025</a:t>
                      </a:r>
                    </a:p>
                  </a:txBody>
                  <a:tcPr marL="9525" marR="9525" marT="9525"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65911"/>
                    </a:solidFill>
                  </a:tcPr>
                </a:tc>
                <a:extLst>
                  <a:ext uri="{0D108BD9-81ED-4DB2-BD59-A6C34878D82A}">
                    <a16:rowId xmlns:a16="http://schemas.microsoft.com/office/drawing/2014/main" val="1256973671"/>
                  </a:ext>
                </a:extLst>
              </a:tr>
              <a:tr h="501192">
                <a:tc>
                  <a:txBody>
                    <a:bodyPr/>
                    <a:lstStyle/>
                    <a:p>
                      <a:pPr algn="just" fontAlgn="ctr"/>
                      <a:r>
                        <a:rPr lang="es-MX" sz="1200" b="0" i="0" u="none" strike="noStrike" dirty="0">
                          <a:solidFill>
                            <a:srgbClr val="000000"/>
                          </a:solidFill>
                          <a:effectLst/>
                          <a:latin typeface="Arial" panose="020B0604020202020204" pitchFamily="34" charset="0"/>
                        </a:rPr>
                        <a:t>Líneas generales de aplicación</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rPr>
                        <a:t>9</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10</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ES" sz="1200" b="0" i="0" u="none" strike="noStrike" dirty="0">
                          <a:solidFill>
                            <a:srgbClr val="000000"/>
                          </a:solidFill>
                          <a:effectLst/>
                          <a:latin typeface="Arial" panose="020B0604020202020204" pitchFamily="34" charset="0"/>
                        </a:rPr>
                        <a:t>10</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189376044"/>
                  </a:ext>
                </a:extLst>
              </a:tr>
              <a:tr h="318940">
                <a:tc>
                  <a:txBody>
                    <a:bodyPr/>
                    <a:lstStyle/>
                    <a:p>
                      <a:pPr algn="just" fontAlgn="ctr"/>
                      <a:r>
                        <a:rPr lang="es-MX" sz="1200" b="0" i="0" u="none" strike="noStrike" dirty="0">
                          <a:solidFill>
                            <a:srgbClr val="000000"/>
                          </a:solidFill>
                          <a:effectLst/>
                          <a:latin typeface="Arial" panose="020B0604020202020204" pitchFamily="34" charset="0"/>
                        </a:rPr>
                        <a:t>Proyectos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rPr>
                        <a:t>48</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rPr>
                        <a:t>128</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130</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ES" sz="1200" b="0" i="0" u="none" strike="noStrike" dirty="0">
                          <a:solidFill>
                            <a:srgbClr val="000000"/>
                          </a:solidFill>
                          <a:effectLst/>
                          <a:latin typeface="Arial" panose="020B0604020202020204" pitchFamily="34" charset="0"/>
                        </a:rPr>
                        <a:t>108</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1661072146"/>
                  </a:ext>
                </a:extLst>
              </a:tr>
              <a:tr h="318940">
                <a:tc>
                  <a:txBody>
                    <a:bodyPr/>
                    <a:lstStyle/>
                    <a:p>
                      <a:pPr algn="just" fontAlgn="ctr"/>
                      <a:r>
                        <a:rPr lang="es-MX" sz="1200" b="0" i="0" u="none" strike="noStrike" dirty="0">
                          <a:solidFill>
                            <a:srgbClr val="000000"/>
                          </a:solidFill>
                          <a:effectLst/>
                          <a:latin typeface="Arial" panose="020B0604020202020204" pitchFamily="34" charset="0"/>
                        </a:rPr>
                        <a:t>Docentes en proyectos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63</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rPr>
                        <a:t>45</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55</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ES" sz="1200" b="0" i="0" u="none" strike="noStrike" dirty="0">
                          <a:solidFill>
                            <a:srgbClr val="000000"/>
                          </a:solidFill>
                          <a:effectLst/>
                          <a:latin typeface="Arial" panose="020B0604020202020204" pitchFamily="34" charset="0"/>
                        </a:rPr>
                        <a:t>73</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444336699"/>
                  </a:ext>
                </a:extLst>
              </a:tr>
              <a:tr h="318940">
                <a:tc>
                  <a:txBody>
                    <a:bodyPr/>
                    <a:lstStyle/>
                    <a:p>
                      <a:pPr algn="just" fontAlgn="ctr"/>
                      <a:r>
                        <a:rPr lang="es-MX" sz="1200" b="0" i="0" u="none" strike="noStrike" dirty="0">
                          <a:solidFill>
                            <a:srgbClr val="000000"/>
                          </a:solidFill>
                          <a:effectLst/>
                          <a:latin typeface="Arial" panose="020B0604020202020204" pitchFamily="34" charset="0"/>
                        </a:rPr>
                        <a:t>Alumnos en proyectos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rPr>
                        <a:t>786</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rPr>
                        <a:t>110</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344</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ES" sz="1200" b="0" i="0" u="none" strike="noStrike" dirty="0">
                          <a:solidFill>
                            <a:srgbClr val="000000"/>
                          </a:solidFill>
                          <a:effectLst/>
                          <a:latin typeface="Arial" panose="020B0604020202020204" pitchFamily="34" charset="0"/>
                        </a:rPr>
                        <a:t>897</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4030075467"/>
                  </a:ext>
                </a:extLst>
              </a:tr>
              <a:tr h="318940">
                <a:tc>
                  <a:txBody>
                    <a:bodyPr/>
                    <a:lstStyle/>
                    <a:p>
                      <a:pPr algn="just" fontAlgn="ctr"/>
                      <a:r>
                        <a:rPr lang="es-MX" sz="1200" b="0" i="0" u="none" strike="noStrike">
                          <a:solidFill>
                            <a:srgbClr val="000000"/>
                          </a:solidFill>
                          <a:effectLst/>
                          <a:latin typeface="Arial" panose="020B0604020202020204" pitchFamily="34" charset="0"/>
                        </a:rPr>
                        <a:t>Revista de divulgación</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rPr>
                        <a:t>3</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8</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ES" sz="1200" b="0" i="0" u="none" strike="noStrike" dirty="0">
                          <a:solidFill>
                            <a:srgbClr val="000000"/>
                          </a:solidFill>
                          <a:effectLst/>
                          <a:latin typeface="Arial" panose="020B0604020202020204" pitchFamily="34" charset="0"/>
                        </a:rPr>
                        <a:t>6</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709574597"/>
                  </a:ext>
                </a:extLst>
              </a:tr>
              <a:tr h="501192">
                <a:tc>
                  <a:txBody>
                    <a:bodyPr/>
                    <a:lstStyle/>
                    <a:p>
                      <a:pPr algn="just" fontAlgn="ctr"/>
                      <a:r>
                        <a:rPr lang="es-MX" sz="1200" b="0" i="0" u="none" strike="noStrike">
                          <a:solidFill>
                            <a:srgbClr val="000000"/>
                          </a:solidFill>
                          <a:effectLst/>
                          <a:latin typeface="Arial" panose="020B0604020202020204" pitchFamily="34" charset="0"/>
                        </a:rPr>
                        <a:t>Publicaciones en congresos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dirty="0">
                          <a:solidFill>
                            <a:srgbClr val="000000"/>
                          </a:solidFill>
                          <a:effectLst/>
                          <a:latin typeface="Arial" panose="020B0604020202020204" pitchFamily="34" charset="0"/>
                        </a:rPr>
                        <a:t>1</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dirty="0">
                          <a:solidFill>
                            <a:srgbClr val="000000"/>
                          </a:solidFill>
                          <a:effectLst/>
                          <a:latin typeface="Arial" panose="020B0604020202020204" pitchFamily="34" charset="0"/>
                        </a:rPr>
                        <a:t>2</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ea typeface="Arial" panose="020B0604020202020204" pitchFamily="34" charset="0"/>
                        </a:rPr>
                        <a:t>3</a:t>
                      </a:r>
                      <a:endParaRPr lang="es-MX" sz="12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ES" sz="1200" b="0" i="0" u="none" strike="noStrike" dirty="0">
                          <a:solidFill>
                            <a:srgbClr val="000000"/>
                          </a:solidFill>
                          <a:effectLst/>
                          <a:latin typeface="Arial" panose="020B0604020202020204" pitchFamily="34" charset="0"/>
                        </a:rPr>
                        <a:t>7</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4153391179"/>
                  </a:ext>
                </a:extLst>
              </a:tr>
              <a:tr h="318940">
                <a:tc>
                  <a:txBody>
                    <a:bodyPr/>
                    <a:lstStyle/>
                    <a:p>
                      <a:pPr algn="just" fontAlgn="ctr"/>
                      <a:r>
                        <a:rPr lang="es-MX" sz="1200" b="0" i="0" u="none" strike="noStrike">
                          <a:solidFill>
                            <a:srgbClr val="000000"/>
                          </a:solidFill>
                          <a:effectLst/>
                          <a:latin typeface="Arial" panose="020B0604020202020204" pitchFamily="34" charset="0"/>
                        </a:rPr>
                        <a:t>Redes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rPr>
                        <a:t>6</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ea typeface="Arial" panose="020B0604020202020204" pitchFamily="34" charset="0"/>
                        </a:rPr>
                        <a:t>6</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rtl="0" fontAlgn="ctr"/>
                      <a:r>
                        <a:rPr lang="es-ES" sz="1200" b="0" i="0" u="none" strike="noStrike" dirty="0">
                          <a:solidFill>
                            <a:srgbClr val="000000"/>
                          </a:solidFill>
                          <a:effectLst/>
                          <a:latin typeface="Arial" panose="020B0604020202020204" pitchFamily="34" charset="0"/>
                        </a:rPr>
                        <a:t>13</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53833839"/>
                  </a:ext>
                </a:extLst>
              </a:tr>
              <a:tr h="987196">
                <a:tc>
                  <a:txBody>
                    <a:bodyPr/>
                    <a:lstStyle/>
                    <a:p>
                      <a:pPr algn="just" fontAlgn="ctr"/>
                      <a:r>
                        <a:rPr lang="es-ES" sz="1200" b="0" i="0" u="none" strike="noStrike">
                          <a:solidFill>
                            <a:srgbClr val="000000"/>
                          </a:solidFill>
                          <a:effectLst/>
                          <a:latin typeface="Arial" panose="020B0604020202020204" pitchFamily="34" charset="0"/>
                        </a:rPr>
                        <a:t>Artículos indexados y arbitrados elaborados por los profesores de tiempo completo.</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dirty="0">
                          <a:solidFill>
                            <a:srgbClr val="000000"/>
                          </a:solidFill>
                          <a:effectLst/>
                          <a:latin typeface="Arial" panose="020B0604020202020204" pitchFamily="34" charset="0"/>
                        </a:rPr>
                        <a:t>2</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MX" sz="1200" b="0" i="0" u="none" strike="noStrike" dirty="0">
                          <a:solidFill>
                            <a:srgbClr val="000000"/>
                          </a:solidFill>
                          <a:effectLst/>
                          <a:latin typeface="Arial" panose="020B0604020202020204" pitchFamily="34" charset="0"/>
                          <a:ea typeface="Arial" panose="020B0604020202020204" pitchFamily="34" charset="0"/>
                        </a:rPr>
                        <a:t>12</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rtl="0" fontAlgn="ctr"/>
                      <a:r>
                        <a:rPr lang="es-ES" sz="1200" b="0" i="0" u="none" strike="noStrike" dirty="0">
                          <a:solidFill>
                            <a:srgbClr val="000000"/>
                          </a:solidFill>
                          <a:effectLst/>
                          <a:latin typeface="Arial" panose="020B0604020202020204" pitchFamily="34" charset="0"/>
                        </a:rPr>
                        <a:t>0</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913059566"/>
                  </a:ext>
                </a:extLst>
              </a:tr>
              <a:tr h="303753">
                <a:tc>
                  <a:txBody>
                    <a:bodyPr/>
                    <a:lstStyle/>
                    <a:p>
                      <a:pPr algn="just" fontAlgn="ctr"/>
                      <a:r>
                        <a:rPr lang="es-MX" sz="1200" b="0" i="0" u="none" strike="noStrike">
                          <a:solidFill>
                            <a:srgbClr val="000000"/>
                          </a:solidFill>
                          <a:effectLst/>
                          <a:latin typeface="Arial" panose="020B0604020202020204" pitchFamily="34" charset="0"/>
                        </a:rPr>
                        <a:t>Libros, capitulos de libros</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solidFill>
                      <a:srgbClr val="E2EFD9"/>
                    </a:solidFill>
                  </a:tcPr>
                </a:tc>
                <a:tc>
                  <a:txBody>
                    <a:bodyPr/>
                    <a:lstStyle/>
                    <a:p>
                      <a:pPr algn="ctr" rtl="0" fontAlgn="ctr"/>
                      <a:r>
                        <a:rPr lang="es-MX" sz="12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solidFill>
                      <a:srgbClr val="E2EFD9"/>
                    </a:solidFill>
                  </a:tcPr>
                </a:tc>
                <a:tc>
                  <a:txBody>
                    <a:bodyPr/>
                    <a:lstStyle/>
                    <a:p>
                      <a:pPr algn="ctr" rtl="0" fontAlgn="ctr"/>
                      <a:r>
                        <a:rPr lang="es-MX" sz="1200" b="0" i="0" u="none" strike="noStrike" dirty="0">
                          <a:solidFill>
                            <a:srgbClr val="000000"/>
                          </a:solidFill>
                          <a:effectLst/>
                          <a:latin typeface="Arial" panose="020B0604020202020204" pitchFamily="34" charset="0"/>
                          <a:ea typeface="Arial" panose="020B0604020202020204" pitchFamily="34" charset="0"/>
                        </a:rPr>
                        <a:t>2</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solidFill>
                      <a:srgbClr val="E2EFD9"/>
                    </a:solidFill>
                  </a:tcPr>
                </a:tc>
                <a:tc>
                  <a:txBody>
                    <a:bodyPr/>
                    <a:lstStyle/>
                    <a:p>
                      <a:pPr algn="ctr" rtl="0" fontAlgn="ctr"/>
                      <a:r>
                        <a:rPr lang="es-ES" sz="1200" b="0" i="0" u="none" strike="noStrike" dirty="0">
                          <a:solidFill>
                            <a:srgbClr val="000000"/>
                          </a:solidFill>
                          <a:effectLst/>
                          <a:latin typeface="Arial" panose="020B0604020202020204" pitchFamily="34" charset="0"/>
                        </a:rPr>
                        <a:t>3</a:t>
                      </a:r>
                      <a:endParaRPr lang="es-MX" sz="12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2905432888"/>
                  </a:ext>
                </a:extLst>
              </a:tr>
            </a:tbl>
          </a:graphicData>
        </a:graphic>
      </p:graphicFrame>
    </p:spTree>
    <p:extLst>
      <p:ext uri="{BB962C8B-B14F-4D97-AF65-F5344CB8AC3E}">
        <p14:creationId xmlns:p14="http://schemas.microsoft.com/office/powerpoint/2010/main" val="3465078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7" name="CuadroTexto 6"/>
          <p:cNvSpPr txBox="1"/>
          <p:nvPr/>
        </p:nvSpPr>
        <p:spPr>
          <a:xfrm>
            <a:off x="2451100" y="577850"/>
            <a:ext cx="7924800" cy="646331"/>
          </a:xfrm>
          <a:prstGeom prst="rect">
            <a:avLst/>
          </a:prstGeom>
          <a:noFill/>
        </p:spPr>
        <p:txBody>
          <a:bodyPr wrap="square" rtlCol="0">
            <a:spAutoFit/>
          </a:bodyPr>
          <a:lstStyle/>
          <a:p>
            <a:pPr lvl="0" algn="ctr"/>
            <a:r>
              <a:rPr lang="es-MX" b="1" dirty="0">
                <a:solidFill>
                  <a:srgbClr val="4F81BD">
                    <a:lumMod val="50000"/>
                  </a:srgbClr>
                </a:solidFill>
                <a:latin typeface="Arial" panose="020B0604020202020204" pitchFamily="34" charset="0"/>
                <a:cs typeface="Arial" panose="020B0604020202020204" pitchFamily="34" charset="0"/>
              </a:rPr>
              <a:t>RESULTADO DE LAS ACTIVIDADES DEL CUERPO ACADÉMICO</a:t>
            </a:r>
          </a:p>
          <a:p>
            <a:pPr lvl="0" algn="ctr"/>
            <a:r>
              <a:rPr lang="es-MX" b="1" dirty="0">
                <a:solidFill>
                  <a:srgbClr val="4F81BD">
                    <a:lumMod val="50000"/>
                  </a:srgbClr>
                </a:solidFill>
                <a:latin typeface="Arial" panose="020B0604020202020204" pitchFamily="34" charset="0"/>
                <a:cs typeface="Arial" panose="020B0604020202020204" pitchFamily="34" charset="0"/>
              </a:rPr>
              <a:t>Ene – abr 2025</a:t>
            </a:r>
          </a:p>
        </p:txBody>
      </p:sp>
      <p:graphicFrame>
        <p:nvGraphicFramePr>
          <p:cNvPr id="3" name="Tabla 2">
            <a:extLst>
              <a:ext uri="{FF2B5EF4-FFF2-40B4-BE49-F238E27FC236}">
                <a16:creationId xmlns:a16="http://schemas.microsoft.com/office/drawing/2014/main" id="{97D27D27-93B9-4D35-A9C5-B7F845BC2A96}"/>
              </a:ext>
            </a:extLst>
          </p:cNvPr>
          <p:cNvGraphicFramePr>
            <a:graphicFrameLocks noGrp="1"/>
          </p:cNvGraphicFramePr>
          <p:nvPr>
            <p:extLst>
              <p:ext uri="{D42A27DB-BD31-4B8C-83A1-F6EECF244321}">
                <p14:modId xmlns:p14="http://schemas.microsoft.com/office/powerpoint/2010/main" val="1166636959"/>
              </p:ext>
            </p:extLst>
          </p:nvPr>
        </p:nvGraphicFramePr>
        <p:xfrm>
          <a:off x="698500" y="1492250"/>
          <a:ext cx="3200400" cy="4047192"/>
        </p:xfrm>
        <a:graphic>
          <a:graphicData uri="http://schemas.openxmlformats.org/drawingml/2006/table">
            <a:tbl>
              <a:tblPr/>
              <a:tblGrid>
                <a:gridCol w="1828800">
                  <a:extLst>
                    <a:ext uri="{9D8B030D-6E8A-4147-A177-3AD203B41FA5}">
                      <a16:colId xmlns:a16="http://schemas.microsoft.com/office/drawing/2014/main" val="1582190128"/>
                    </a:ext>
                  </a:extLst>
                </a:gridCol>
                <a:gridCol w="1371600">
                  <a:extLst>
                    <a:ext uri="{9D8B030D-6E8A-4147-A177-3AD203B41FA5}">
                      <a16:colId xmlns:a16="http://schemas.microsoft.com/office/drawing/2014/main" val="3788097037"/>
                    </a:ext>
                  </a:extLst>
                </a:gridCol>
              </a:tblGrid>
              <a:tr h="213119">
                <a:tc gridSpan="2">
                  <a:txBody>
                    <a:bodyPr/>
                    <a:lstStyle/>
                    <a:p>
                      <a:pPr algn="ctr" fontAlgn="ctr"/>
                      <a:r>
                        <a:rPr lang="es-MX" sz="1100" b="1" i="0" u="none" strike="noStrike">
                          <a:solidFill>
                            <a:srgbClr val="000000"/>
                          </a:solidFill>
                          <a:effectLst/>
                          <a:latin typeface="Arial" panose="020B0604020202020204" pitchFamily="34" charset="0"/>
                        </a:rPr>
                        <a:t>Ene- abr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hMerge="1">
                  <a:txBody>
                    <a:bodyPr/>
                    <a:lstStyle/>
                    <a:p>
                      <a:endParaRPr lang="es-MX"/>
                    </a:p>
                  </a:txBody>
                  <a:tcPr/>
                </a:tc>
                <a:extLst>
                  <a:ext uri="{0D108BD9-81ED-4DB2-BD59-A6C34878D82A}">
                    <a16:rowId xmlns:a16="http://schemas.microsoft.com/office/drawing/2014/main" val="1150963831"/>
                  </a:ext>
                </a:extLst>
              </a:tr>
              <a:tr h="543453">
                <a:tc>
                  <a:txBody>
                    <a:bodyPr/>
                    <a:lstStyle/>
                    <a:p>
                      <a:pPr algn="ctr" rtl="0" fontAlgn="ctr"/>
                      <a:r>
                        <a:rPr lang="es-ES" sz="1100" b="0" i="0" u="none" strike="noStrike">
                          <a:solidFill>
                            <a:srgbClr val="000000"/>
                          </a:solidFill>
                          <a:effectLst/>
                          <a:latin typeface="Arial" panose="020B0604020202020204" pitchFamily="34" charset="0"/>
                        </a:rPr>
                        <a:t>Nombre CA registrados ante PROMEP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rtl="0" fontAlgn="ctr"/>
                      <a:r>
                        <a:rPr lang="es-ES" sz="1100" b="0" i="0" u="none" strike="noStrike">
                          <a:solidFill>
                            <a:srgbClr val="000000"/>
                          </a:solidFill>
                          <a:effectLst/>
                          <a:latin typeface="Arial" panose="020B0604020202020204" pitchFamily="34" charset="0"/>
                        </a:rPr>
                        <a:t>No. de proyectos de investigación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2403773229"/>
                  </a:ext>
                </a:extLst>
              </a:tr>
              <a:tr h="511485">
                <a:tc>
                  <a:txBody>
                    <a:bodyPr/>
                    <a:lstStyle/>
                    <a:p>
                      <a:pPr algn="just" rtl="0" fontAlgn="ctr"/>
                      <a:r>
                        <a:rPr lang="es-ES" sz="1100" b="0" i="0" u="none" strike="noStrike">
                          <a:solidFill>
                            <a:srgbClr val="000000"/>
                          </a:solidFill>
                          <a:effectLst/>
                          <a:latin typeface="Arial" panose="020B0604020202020204" pitchFamily="34" charset="0"/>
                        </a:rPr>
                        <a:t>Conocimiento aplicado al fortalecimiento organizacional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5924763"/>
                  </a:ext>
                </a:extLst>
              </a:tr>
              <a:tr h="511485">
                <a:tc>
                  <a:txBody>
                    <a:bodyPr/>
                    <a:lstStyle/>
                    <a:p>
                      <a:pPr algn="just" rtl="0" fontAlgn="ctr"/>
                      <a:r>
                        <a:rPr lang="es-ES" sz="1100" b="0" i="0" u="none" strike="noStrike">
                          <a:solidFill>
                            <a:srgbClr val="000000"/>
                          </a:solidFill>
                          <a:effectLst/>
                          <a:latin typeface="Arial" panose="020B0604020202020204" pitchFamily="34" charset="0"/>
                        </a:rPr>
                        <a:t>Tendencias Turísticas para el Desarrollo Sostenible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1415254"/>
                  </a:ext>
                </a:extLst>
              </a:tr>
              <a:tr h="511485">
                <a:tc>
                  <a:txBody>
                    <a:bodyPr/>
                    <a:lstStyle/>
                    <a:p>
                      <a:pPr algn="just" rtl="0" fontAlgn="ctr"/>
                      <a:r>
                        <a:rPr lang="es-ES" sz="1100" b="0" i="0" u="none" strike="noStrike">
                          <a:solidFill>
                            <a:srgbClr val="000000"/>
                          </a:solidFill>
                          <a:effectLst/>
                          <a:latin typeface="Arial" panose="020B0604020202020204" pitchFamily="34" charset="0"/>
                        </a:rPr>
                        <a:t>Tecnologías de la Información y Comunicación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6831550"/>
                  </a:ext>
                </a:extLst>
              </a:tr>
              <a:tr h="213119">
                <a:tc>
                  <a:txBody>
                    <a:bodyPr/>
                    <a:lstStyle/>
                    <a:p>
                      <a:pPr algn="just" rtl="0" fontAlgn="ctr"/>
                      <a:r>
                        <a:rPr lang="es-MX" sz="1100" b="0" i="0" u="none" strike="noStrike">
                          <a:solidFill>
                            <a:srgbClr val="000000"/>
                          </a:solidFill>
                          <a:effectLst/>
                          <a:latin typeface="Arial" panose="020B0604020202020204" pitchFamily="34" charset="0"/>
                        </a:rPr>
                        <a:t>Tecnología de Alimentos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146347"/>
                  </a:ext>
                </a:extLst>
              </a:tr>
              <a:tr h="340990">
                <a:tc>
                  <a:txBody>
                    <a:bodyPr/>
                    <a:lstStyle/>
                    <a:p>
                      <a:pPr algn="just" rtl="0" fontAlgn="ctr"/>
                      <a:r>
                        <a:rPr lang="es-MX" sz="1100" b="0" i="0" u="none" strike="noStrike">
                          <a:solidFill>
                            <a:srgbClr val="000000"/>
                          </a:solidFill>
                          <a:effectLst/>
                          <a:latin typeface="Arial" panose="020B0604020202020204" pitchFamily="34" charset="0"/>
                        </a:rPr>
                        <a:t>Mecatrónica, Energía y Sistemas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6823110"/>
                  </a:ext>
                </a:extLst>
              </a:tr>
              <a:tr h="213119">
                <a:tc>
                  <a:txBody>
                    <a:bodyPr/>
                    <a:lstStyle/>
                    <a:p>
                      <a:pPr algn="just" rtl="0" fontAlgn="ctr"/>
                      <a:r>
                        <a:rPr lang="es-MX" sz="1100" b="0" i="0" u="none" strike="noStrike">
                          <a:solidFill>
                            <a:srgbClr val="000000"/>
                          </a:solidFill>
                          <a:effectLst/>
                          <a:latin typeface="Arial" panose="020B0604020202020204" pitchFamily="34" charset="0"/>
                        </a:rPr>
                        <a:t>Mecánica industrial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1632135"/>
                  </a:ext>
                </a:extLst>
              </a:tr>
              <a:tr h="213119">
                <a:tc>
                  <a:txBody>
                    <a:bodyPr/>
                    <a:lstStyle/>
                    <a:p>
                      <a:pPr algn="r" rtl="0" fontAlgn="ctr"/>
                      <a:r>
                        <a:rPr lang="es-MX" sz="1100" b="1" i="0" u="none" strike="noStrike" dirty="0">
                          <a:solidFill>
                            <a:srgbClr val="000000"/>
                          </a:solidFill>
                          <a:effectLst/>
                          <a:latin typeface="Arial" panose="020B0604020202020204" pitchFamily="34" charset="0"/>
                        </a:rPr>
                        <a:t>Subtotal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53100539"/>
                  </a:ext>
                </a:extLst>
              </a:tr>
              <a:tr h="340990">
                <a:tc>
                  <a:txBody>
                    <a:bodyPr/>
                    <a:lstStyle/>
                    <a:p>
                      <a:pPr algn="just" rtl="0" fontAlgn="ctr"/>
                      <a:r>
                        <a:rPr lang="es-MX" sz="1100" b="0" i="0" u="none" strike="noStrike">
                          <a:solidFill>
                            <a:srgbClr val="000000"/>
                          </a:solidFill>
                          <a:effectLst/>
                          <a:latin typeface="Arial" panose="020B0604020202020204" pitchFamily="34" charset="0"/>
                        </a:rPr>
                        <a:t>Conocimiento aplicado al entorno*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6508992"/>
                  </a:ext>
                </a:extLst>
              </a:tr>
              <a:tr h="213119">
                <a:tc>
                  <a:txBody>
                    <a:bodyPr/>
                    <a:lstStyle/>
                    <a:p>
                      <a:pPr algn="r" rtl="0" fontAlgn="ctr"/>
                      <a:r>
                        <a:rPr lang="es-MX" sz="1100" b="1" i="0" u="none" strike="noStrike" dirty="0">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0261250"/>
                  </a:ext>
                </a:extLst>
              </a:tr>
              <a:tr h="213119">
                <a:tc>
                  <a:txBody>
                    <a:bodyPr/>
                    <a:lstStyle/>
                    <a:p>
                      <a:pPr algn="just" rtl="0" fontAlgn="ctr"/>
                      <a:r>
                        <a:rPr lang="es-MX" sz="1100" b="0" i="0" u="none" strike="noStrike">
                          <a:solidFill>
                            <a:srgbClr val="000000"/>
                          </a:solidFill>
                          <a:effectLst/>
                          <a:latin typeface="Arial" panose="020B0604020202020204" pitchFamily="34" charset="0"/>
                        </a:rPr>
                        <a:t>*Sin registro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68316658"/>
                  </a:ext>
                </a:extLst>
              </a:tr>
            </a:tbl>
          </a:graphicData>
        </a:graphic>
      </p:graphicFrame>
      <p:graphicFrame>
        <p:nvGraphicFramePr>
          <p:cNvPr id="8" name="Gráfico 7">
            <a:extLst>
              <a:ext uri="{FF2B5EF4-FFF2-40B4-BE49-F238E27FC236}">
                <a16:creationId xmlns:a16="http://schemas.microsoft.com/office/drawing/2014/main" id="{00000000-0008-0000-1200-000002000000}"/>
              </a:ext>
            </a:extLst>
          </p:cNvPr>
          <p:cNvGraphicFramePr>
            <a:graphicFrameLocks/>
          </p:cNvGraphicFramePr>
          <p:nvPr>
            <p:extLst>
              <p:ext uri="{D42A27DB-BD31-4B8C-83A1-F6EECF244321}">
                <p14:modId xmlns:p14="http://schemas.microsoft.com/office/powerpoint/2010/main" val="795694628"/>
              </p:ext>
            </p:extLst>
          </p:nvPr>
        </p:nvGraphicFramePr>
        <p:xfrm>
          <a:off x="4279900" y="1949451"/>
          <a:ext cx="6019800" cy="381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9399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Rectángulo 8"/>
          <p:cNvSpPr/>
          <p:nvPr/>
        </p:nvSpPr>
        <p:spPr>
          <a:xfrm>
            <a:off x="1231900" y="3244850"/>
            <a:ext cx="8610599" cy="830997"/>
          </a:xfrm>
          <a:prstGeom prst="rect">
            <a:avLst/>
          </a:prstGeom>
          <a:noFill/>
        </p:spPr>
        <p:txBody>
          <a:bodyPr wrap="square" rtlCol="0">
            <a:spAutoFit/>
          </a:bodyPr>
          <a:lstStyle/>
          <a:p>
            <a:pPr algn="ctr"/>
            <a:r>
              <a:rPr lang="es-ES" sz="4800" b="1" dirty="0">
                <a:solidFill>
                  <a:srgbClr val="4F81BD">
                    <a:lumMod val="50000"/>
                  </a:srgbClr>
                </a:solidFill>
                <a:latin typeface="Arial" panose="020B0604020202020204" pitchFamily="34" charset="0"/>
                <a:cs typeface="Arial" panose="020B0604020202020204" pitchFamily="34" charset="0"/>
              </a:rPr>
              <a:t>¡¡Gracias por su atención!!</a:t>
            </a:r>
          </a:p>
        </p:txBody>
      </p:sp>
    </p:spTree>
    <p:extLst>
      <p:ext uri="{BB962C8B-B14F-4D97-AF65-F5344CB8AC3E}">
        <p14:creationId xmlns:p14="http://schemas.microsoft.com/office/powerpoint/2010/main" val="82048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93400" cy="75882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00" y="6826250"/>
            <a:ext cx="1066800" cy="563983"/>
          </a:xfrm>
          <a:prstGeom prst="rect">
            <a:avLst/>
          </a:prstGeom>
        </p:spPr>
      </p:pic>
      <p:sp>
        <p:nvSpPr>
          <p:cNvPr id="9" name="CuadroTexto 8"/>
          <p:cNvSpPr txBox="1"/>
          <p:nvPr/>
        </p:nvSpPr>
        <p:spPr>
          <a:xfrm>
            <a:off x="2374900" y="532234"/>
            <a:ext cx="7041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COMPARATIVO  INDICADOR  DE CALIDAD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Matrícula, nivel TSU </a:t>
            </a:r>
          </a:p>
        </p:txBody>
      </p:sp>
      <p:graphicFrame>
        <p:nvGraphicFramePr>
          <p:cNvPr id="7" name="Gráfico 6">
            <a:extLst>
              <a:ext uri="{FF2B5EF4-FFF2-40B4-BE49-F238E27FC236}">
                <a16:creationId xmlns:a16="http://schemas.microsoft.com/office/drawing/2014/main" id="{C57DB6D2-D970-4D8A-89FF-1976D57311E4}"/>
              </a:ext>
            </a:extLst>
          </p:cNvPr>
          <p:cNvGraphicFramePr>
            <a:graphicFrameLocks/>
          </p:cNvGraphicFramePr>
          <p:nvPr>
            <p:extLst>
              <p:ext uri="{D42A27DB-BD31-4B8C-83A1-F6EECF244321}">
                <p14:modId xmlns:p14="http://schemas.microsoft.com/office/powerpoint/2010/main" val="75162200"/>
              </p:ext>
            </p:extLst>
          </p:nvPr>
        </p:nvGraphicFramePr>
        <p:xfrm>
          <a:off x="241300" y="1035050"/>
          <a:ext cx="10058399" cy="55931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7655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9053</TotalTime>
  <Words>6572</Words>
  <Application>Microsoft Office PowerPoint</Application>
  <PresentationFormat>Personalizado</PresentationFormat>
  <Paragraphs>3474</Paragraphs>
  <Slides>84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84</vt:i4>
      </vt:variant>
    </vt:vector>
  </HeadingPairs>
  <TitlesOfParts>
    <vt:vector size="89" baseType="lpstr">
      <vt:lpstr>Arial</vt:lpstr>
      <vt:lpstr>Calibri</vt:lpstr>
      <vt:lpstr>Calibri Light</vt:lpstr>
      <vt:lpstr>Century</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YASHARED SALDANA TAPIA</dc:creator>
  <cp:lastModifiedBy>YARAVITH BARRERA LOPEZ</cp:lastModifiedBy>
  <cp:revision>214</cp:revision>
  <dcterms:created xsi:type="dcterms:W3CDTF">2022-10-31T19:27:08Z</dcterms:created>
  <dcterms:modified xsi:type="dcterms:W3CDTF">2025-06-09T22:34:05Z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2022-10-31T00:00:00Z</vt:filetime>
  </property>
</Properties>
</file>